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693" r:id="rId2"/>
    <p:sldId id="647" r:id="rId3"/>
    <p:sldId id="697" r:id="rId4"/>
    <p:sldId id="692" r:id="rId5"/>
    <p:sldId id="698" r:id="rId6"/>
    <p:sldId id="699" r:id="rId7"/>
    <p:sldId id="700" r:id="rId8"/>
    <p:sldId id="701" r:id="rId9"/>
    <p:sldId id="702" r:id="rId10"/>
    <p:sldId id="704" r:id="rId11"/>
    <p:sldId id="705" r:id="rId12"/>
    <p:sldId id="706" r:id="rId13"/>
    <p:sldId id="707" r:id="rId14"/>
    <p:sldId id="703" r:id="rId15"/>
    <p:sldId id="708" r:id="rId16"/>
    <p:sldId id="709" r:id="rId17"/>
    <p:sldId id="710" r:id="rId18"/>
    <p:sldId id="711" r:id="rId19"/>
    <p:sldId id="712" r:id="rId20"/>
    <p:sldId id="713" r:id="rId21"/>
    <p:sldId id="714" r:id="rId22"/>
    <p:sldId id="715" r:id="rId23"/>
    <p:sldId id="716" r:id="rId24"/>
    <p:sldId id="717" r:id="rId25"/>
    <p:sldId id="718" r:id="rId26"/>
    <p:sldId id="719" r:id="rId27"/>
    <p:sldId id="720" r:id="rId28"/>
    <p:sldId id="721" r:id="rId29"/>
    <p:sldId id="722" r:id="rId30"/>
    <p:sldId id="723" r:id="rId31"/>
    <p:sldId id="724" r:id="rId32"/>
    <p:sldId id="725" r:id="rId33"/>
    <p:sldId id="726" r:id="rId34"/>
    <p:sldId id="727" r:id="rId35"/>
    <p:sldId id="728" r:id="rId36"/>
    <p:sldId id="729" r:id="rId37"/>
    <p:sldId id="730" r:id="rId38"/>
    <p:sldId id="731" r:id="rId39"/>
    <p:sldId id="732" r:id="rId40"/>
    <p:sldId id="733" r:id="rId41"/>
    <p:sldId id="734" r:id="rId42"/>
    <p:sldId id="735" r:id="rId43"/>
    <p:sldId id="736" r:id="rId44"/>
    <p:sldId id="737" r:id="rId45"/>
    <p:sldId id="738" r:id="rId46"/>
    <p:sldId id="739" r:id="rId47"/>
    <p:sldId id="740" r:id="rId48"/>
    <p:sldId id="741" r:id="rId49"/>
    <p:sldId id="742" r:id="rId50"/>
    <p:sldId id="744" r:id="rId51"/>
    <p:sldId id="743" r:id="rId52"/>
    <p:sldId id="745" r:id="rId53"/>
    <p:sldId id="746" r:id="rId54"/>
    <p:sldId id="747" r:id="rId55"/>
    <p:sldId id="748" r:id="rId56"/>
    <p:sldId id="749" r:id="rId57"/>
    <p:sldId id="750" r:id="rId58"/>
    <p:sldId id="751" r:id="rId59"/>
    <p:sldId id="753" r:id="rId60"/>
    <p:sldId id="752" r:id="rId61"/>
    <p:sldId id="755" r:id="rId62"/>
    <p:sldId id="756" r:id="rId63"/>
    <p:sldId id="761" r:id="rId64"/>
    <p:sldId id="757" r:id="rId65"/>
    <p:sldId id="758" r:id="rId66"/>
    <p:sldId id="759" r:id="rId67"/>
    <p:sldId id="760" r:id="rId68"/>
    <p:sldId id="762" r:id="rId69"/>
    <p:sldId id="765" r:id="rId70"/>
    <p:sldId id="766" r:id="rId71"/>
    <p:sldId id="763" r:id="rId72"/>
    <p:sldId id="781" r:id="rId73"/>
    <p:sldId id="782" r:id="rId74"/>
    <p:sldId id="769" r:id="rId75"/>
    <p:sldId id="783" r:id="rId76"/>
    <p:sldId id="770" r:id="rId77"/>
    <p:sldId id="792" r:id="rId78"/>
    <p:sldId id="771" r:id="rId79"/>
    <p:sldId id="772" r:id="rId80"/>
    <p:sldId id="801" r:id="rId81"/>
    <p:sldId id="802" r:id="rId82"/>
    <p:sldId id="793" r:id="rId83"/>
    <p:sldId id="808" r:id="rId84"/>
    <p:sldId id="794" r:id="rId85"/>
    <p:sldId id="815" r:id="rId86"/>
    <p:sldId id="795" r:id="rId87"/>
    <p:sldId id="796" r:id="rId88"/>
    <p:sldId id="767" r:id="rId89"/>
    <p:sldId id="768" r:id="rId90"/>
    <p:sldId id="842" r:id="rId91"/>
    <p:sldId id="843" r:id="rId92"/>
    <p:sldId id="844" r:id="rId93"/>
    <p:sldId id="845" r:id="rId94"/>
    <p:sldId id="846" r:id="rId95"/>
    <p:sldId id="847" r:id="rId96"/>
    <p:sldId id="848" r:id="rId97"/>
    <p:sldId id="849" r:id="rId98"/>
    <p:sldId id="850" r:id="rId99"/>
    <p:sldId id="851" r:id="rId100"/>
    <p:sldId id="852" r:id="rId101"/>
    <p:sldId id="853" r:id="rId102"/>
    <p:sldId id="854" r:id="rId103"/>
    <p:sldId id="855" r:id="rId104"/>
    <p:sldId id="696" r:id="rId105"/>
    <p:sldId id="695" r:id="rId10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80">
          <p15:clr>
            <a:srgbClr val="A4A3A4"/>
          </p15:clr>
        </p15:guide>
        <p15:guide id="5" orient="horz" pos="708" userDrawn="1">
          <p15:clr>
            <a:srgbClr val="A4A3A4"/>
          </p15:clr>
        </p15:guide>
        <p15:guide id="6" orient="horz" pos="792" userDrawn="1">
          <p15:clr>
            <a:srgbClr val="A4A3A4"/>
          </p15:clr>
        </p15:guide>
        <p15:guide id="7" pos="3792" userDrawn="1">
          <p15:clr>
            <a:srgbClr val="A4A3A4"/>
          </p15:clr>
        </p15:guide>
        <p15:guide id="8" pos="1056" userDrawn="1">
          <p15:clr>
            <a:srgbClr val="A4A3A4"/>
          </p15:clr>
        </p15:guide>
        <p15:guide id="9" orient="horz" pos="660">
          <p15:clr>
            <a:srgbClr val="A4A3A4"/>
          </p15:clr>
        </p15:guide>
        <p15:guide id="10" orient="horz" pos="756">
          <p15:clr>
            <a:srgbClr val="A4A3A4"/>
          </p15:clr>
        </p15:guide>
        <p15:guide id="11" orient="horz" pos="564">
          <p15:clr>
            <a:srgbClr val="A4A3A4"/>
          </p15:clr>
        </p15:guide>
        <p15:guide id="12" orient="horz" pos="3108">
          <p15:clr>
            <a:srgbClr val="A4A3A4"/>
          </p15:clr>
        </p15:guide>
        <p15:guide id="13" pos="2880">
          <p15:clr>
            <a:srgbClr val="A4A3A4"/>
          </p15:clr>
        </p15:guide>
        <p15:guide id="14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B3"/>
    <a:srgbClr val="00B6AD"/>
    <a:srgbClr val="7D1416"/>
    <a:srgbClr val="262626"/>
    <a:srgbClr val="D7CCBE"/>
    <a:srgbClr val="333333"/>
    <a:srgbClr val="A5A5A5"/>
    <a:srgbClr val="872628"/>
    <a:srgbClr val="811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2" autoAdjust="0"/>
    <p:restoredTop sz="95714" autoAdjust="0"/>
  </p:normalViewPr>
  <p:slideViewPr>
    <p:cSldViewPr>
      <p:cViewPr varScale="1">
        <p:scale>
          <a:sx n="67" d="100"/>
          <a:sy n="67" d="100"/>
        </p:scale>
        <p:origin x="62" y="773"/>
      </p:cViewPr>
      <p:guideLst>
        <p:guide orient="horz" pos="1620"/>
        <p:guide orient="horz" pos="180"/>
        <p:guide orient="horz" pos="708"/>
        <p:guide orient="horz" pos="792"/>
        <p:guide pos="3792"/>
        <p:guide pos="1056"/>
        <p:guide orient="horz" pos="660"/>
        <p:guide orient="horz" pos="756"/>
        <p:guide orient="horz" pos="564"/>
        <p:guide orient="horz" pos="3108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영" userId="bbe7e9b3-d13e-4da1-958d-baad376ea1de" providerId="ADAL" clId="{2D6234E3-26E6-044A-9A74-EF02D54A4A1E}"/>
    <pc:docChg chg="undo custSel modSld">
      <pc:chgData name="김동영" userId="bbe7e9b3-d13e-4da1-958d-baad376ea1de" providerId="ADAL" clId="{2D6234E3-26E6-044A-9A74-EF02D54A4A1E}" dt="2022-08-10T08:30:07.747" v="187" actId="20577"/>
      <pc:docMkLst>
        <pc:docMk/>
      </pc:docMkLst>
      <pc:sldChg chg="modSp mod">
        <pc:chgData name="김동영" userId="bbe7e9b3-d13e-4da1-958d-baad376ea1de" providerId="ADAL" clId="{2D6234E3-26E6-044A-9A74-EF02D54A4A1E}" dt="2022-08-10T08:30:07.747" v="187" actId="20577"/>
        <pc:sldMkLst>
          <pc:docMk/>
          <pc:sldMk cId="782410252" sldId="638"/>
        </pc:sldMkLst>
        <pc:spChg chg="mod">
          <ac:chgData name="김동영" userId="bbe7e9b3-d13e-4da1-958d-baad376ea1de" providerId="ADAL" clId="{2D6234E3-26E6-044A-9A74-EF02D54A4A1E}" dt="2022-08-10T08:30:07.747" v="187" actId="20577"/>
          <ac:spMkLst>
            <pc:docMk/>
            <pc:sldMk cId="782410252" sldId="638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Arial" panose="020B0604020202020204" pitchFamily="34" charset="0"/>
              </a:rPr>
              <a:pPr/>
              <a:t>5/8/2023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D7D0FC4-79A4-4CD6-9D21-6D2AFDDF42EC}" type="datetimeFigureOut">
              <a:rPr lang="en-JM" smtClean="0"/>
              <a:pPr/>
              <a:t>8/5/2023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85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29605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슬라이드#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8BE062-A064-069D-55E3-EDDD8155FE89}"/>
              </a:ext>
            </a:extLst>
          </p:cNvPr>
          <p:cNvSpPr txBox="1"/>
          <p:nvPr userDrawn="1"/>
        </p:nvSpPr>
        <p:spPr>
          <a:xfrm>
            <a:off x="762000" y="66675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>
                <a:solidFill>
                  <a:schemeClr val="bg1"/>
                </a:solidFill>
                <a:latin typeface="+mn-ea"/>
                <a:ea typeface="+mn-ea"/>
                <a:cs typeface="Open Sans"/>
              </a:rPr>
              <a:t>TEAM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ea typeface="+mn-ea"/>
                <a:cs typeface="Open Sans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ea typeface="+mn-ea"/>
                <a:cs typeface="Open Sans"/>
              </a:rPr>
              <a:t>SHIELD</a:t>
            </a:r>
            <a:endParaRPr lang="en-JM" sz="1000" b="1" dirty="0">
              <a:solidFill>
                <a:schemeClr val="bg1"/>
              </a:solidFill>
              <a:latin typeface="+mn-ea"/>
              <a:ea typeface="+mn-ea"/>
              <a:cs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A2471-0B06-E232-AC95-C81FDE7CCDA3}"/>
              </a:ext>
            </a:extLst>
          </p:cNvPr>
          <p:cNvSpPr txBox="1"/>
          <p:nvPr userDrawn="1"/>
        </p:nvSpPr>
        <p:spPr>
          <a:xfrm>
            <a:off x="3501601" y="4524687"/>
            <a:ext cx="17562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dirty="0">
                <a:solidFill>
                  <a:schemeClr val="bg1"/>
                </a:solidFill>
                <a:latin typeface="+mn-ea"/>
                <a:ea typeface="+mn-ea"/>
                <a:cs typeface="Open Sans"/>
              </a:rPr>
              <a:t>@2023, HALLYM SECURITY TEAM</a:t>
            </a:r>
            <a:endParaRPr lang="en-JM" sz="800" b="0" dirty="0">
              <a:solidFill>
                <a:schemeClr val="bg1"/>
              </a:solidFill>
              <a:latin typeface="+mn-ea"/>
              <a:ea typeface="+mn-ea"/>
              <a:cs typeface="Open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0AA8C-B7ED-F990-563F-621E48BD3E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D0DB-DF9A-6434-7D75-E6F09C9DF086}"/>
              </a:ext>
            </a:extLst>
          </p:cNvPr>
          <p:cNvSpPr txBox="1"/>
          <p:nvPr userDrawn="1"/>
        </p:nvSpPr>
        <p:spPr>
          <a:xfrm>
            <a:off x="6095999" y="2131538"/>
            <a:ext cx="2743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+mn-ea"/>
                <a:ea typeface="+mn-ea"/>
                <a:cs typeface="Open Sans"/>
              </a:rPr>
              <a:t>한림대학교 정보과학대학 </a:t>
            </a:r>
            <a:r>
              <a:rPr lang="ko-KR" altLang="en-US" sz="1000" b="1" dirty="0" err="1">
                <a:solidFill>
                  <a:schemeClr val="bg1"/>
                </a:solidFill>
                <a:latin typeface="+mn-ea"/>
                <a:ea typeface="+mn-ea"/>
                <a:cs typeface="Open Sans"/>
              </a:rPr>
              <a:t>씨애랑</a:t>
            </a:r>
            <a:endParaRPr lang="en-JM" sz="1000" b="1" dirty="0">
              <a:solidFill>
                <a:schemeClr val="bg1"/>
              </a:solidFill>
              <a:latin typeface="+mn-ea"/>
              <a:ea typeface="+mn-ea"/>
              <a:cs typeface="Open Sans"/>
            </a:endParaRPr>
          </a:p>
        </p:txBody>
      </p: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7D48CF12-FB24-3ED8-02E5-8BE60C55969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031750"/>
            <a:ext cx="0" cy="844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527EDD-3FD4-9D0B-A2E5-0B6E94075582}"/>
              </a:ext>
            </a:extLst>
          </p:cNvPr>
          <p:cNvSpPr txBox="1"/>
          <p:nvPr userDrawn="1"/>
        </p:nvSpPr>
        <p:spPr>
          <a:xfrm>
            <a:off x="6095999" y="2531109"/>
            <a:ext cx="27432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solidFill>
                  <a:schemeClr val="bg1"/>
                </a:solidFill>
                <a:latin typeface="+mn-ea"/>
                <a:ea typeface="+mn-ea"/>
                <a:cs typeface="Open Sans"/>
              </a:rPr>
              <a:t>( HALLYM SECURITY TEAM SHIELD )</a:t>
            </a:r>
            <a:endParaRPr lang="en-JM" sz="1000" b="1" dirty="0">
              <a:solidFill>
                <a:schemeClr val="bg1"/>
              </a:solidFill>
              <a:latin typeface="+mn-ea"/>
              <a:ea typeface="+mn-ea"/>
              <a:cs typeface="Open Sans"/>
            </a:endParaRPr>
          </a:p>
        </p:txBody>
      </p: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2FD1D1A8-5872-58AA-D714-85452696861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54165"/>
            <a:ext cx="2743200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2569848-88F5-3C09-8AF3-C5B68242C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62150"/>
            <a:ext cx="5333994" cy="609600"/>
          </a:xfrm>
        </p:spPr>
        <p:txBody>
          <a:bodyPr anchor="ctr">
            <a:normAutofit/>
          </a:bodyPr>
          <a:lstStyle>
            <a:lvl1pPr algn="l">
              <a:defRPr sz="2600" b="0" cap="all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815A2EA-EDCD-B712-FEB4-0BC13099D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2596199"/>
            <a:ext cx="5257792" cy="36226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BA0D78F-FCB9-F7BA-6F9B-15050C883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585" y="4509297"/>
            <a:ext cx="535634" cy="535634"/>
          </a:xfrm>
          <a:prstGeom prst="rect">
            <a:avLst/>
          </a:prstGeom>
        </p:spPr>
      </p:pic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D64D8B4-5034-998B-C6EF-1965EE9BC78D}"/>
              </a:ext>
            </a:extLst>
          </p:cNvPr>
          <p:cNvSpPr txBox="1">
            <a:spLocks/>
          </p:cNvSpPr>
          <p:nvPr userDrawn="1"/>
        </p:nvSpPr>
        <p:spPr>
          <a:xfrm>
            <a:off x="3972058" y="4811895"/>
            <a:ext cx="1199883" cy="82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rgbClr val="0070C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" dirty="0">
                <a:solidFill>
                  <a:srgbClr val="A5A5A5"/>
                </a:solidFill>
                <a:latin typeface="+mn-lt"/>
                <a:cs typeface="ISOCT" pitchFamily="2" charset="0"/>
              </a:rPr>
              <a:t>©2023, SHIELD</a:t>
            </a:r>
            <a:endParaRPr lang="en-JM" sz="600" b="0" dirty="0">
              <a:solidFill>
                <a:srgbClr val="A5A5A5"/>
              </a:solidFill>
              <a:latin typeface="+mn-lt"/>
              <a:ea typeface="+mn-ea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89950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슬라이드#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2000" y="590550"/>
            <a:ext cx="7740000" cy="914400"/>
          </a:xfrm>
        </p:spPr>
        <p:txBody>
          <a:bodyPr anchor="b">
            <a:normAutofit/>
          </a:bodyPr>
          <a:lstStyle>
            <a:lvl1pPr algn="l">
              <a:defRPr sz="2800" b="1" cap="all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33800" y="1581151"/>
            <a:ext cx="4708200" cy="533400"/>
          </a:xfrm>
        </p:spPr>
        <p:txBody>
          <a:bodyPr anchor="ctr"/>
          <a:lstStyle>
            <a:lvl1pPr marL="342900" indent="-342900" algn="l">
              <a:buFont typeface="Arial" panose="020B0604020202020204" pitchFamily="34" charset="0"/>
              <a:buChar char="•"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부제목을 입력하십시오</a:t>
            </a:r>
            <a:endParaRPr lang="en-US" dirty="0"/>
          </a:p>
        </p:txBody>
      </p:sp>
      <p:cxnSp>
        <p:nvCxnSpPr>
          <p:cNvPr id="21" name="직선 연결선 20"/>
          <p:cNvCxnSpPr>
            <a:cxnSpLocks/>
          </p:cNvCxnSpPr>
          <p:nvPr userDrawn="1"/>
        </p:nvCxnSpPr>
        <p:spPr>
          <a:xfrm>
            <a:off x="685800" y="1535430"/>
            <a:ext cx="77562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880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슬라이드#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 userDrawn="1"/>
        </p:nvCxnSpPr>
        <p:spPr>
          <a:xfrm>
            <a:off x="478155" y="666750"/>
            <a:ext cx="8118107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81000" y="285853"/>
            <a:ext cx="8382000" cy="38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텍스트 스타일 편집</a:t>
            </a:r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81000" y="742950"/>
            <a:ext cx="8382000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indent="-182563">
              <a:buFont typeface="Arial" panose="020B0604020202020204" pitchFamily="34" charset="0"/>
              <a:buChar char="■"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indent="-176213">
              <a:buFont typeface="Arial" panose="020B0604020202020204" pitchFamily="34" charset="0"/>
              <a:buChar char="□"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indent="-182563"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dirty="0"/>
          </a:p>
          <a:p>
            <a:pPr lvl="1"/>
            <a:r>
              <a:rPr lang="ko-KR" altLang="en-US" dirty="0"/>
              <a:t>둘째 수준</a:t>
            </a:r>
            <a:endParaRPr lang="en-US" dirty="0"/>
          </a:p>
          <a:p>
            <a:pPr marL="541338" lvl="2" indent="-182563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dirty="0"/>
              <a:t>셋째 수준</a:t>
            </a:r>
            <a:endParaRPr lang="en-US" dirty="0"/>
          </a:p>
          <a:p>
            <a:pPr lvl="3"/>
            <a:r>
              <a:rPr lang="ko-KR" altLang="en-US" dirty="0"/>
              <a:t>넷째 수준</a:t>
            </a:r>
            <a:endParaRPr lang="en-US" dirty="0"/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타슬라이드#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6D6C1B-28DD-6B0C-78D1-7CE8AC90951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B1219D-CF6C-73AB-FDBD-A7FBF4DC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126452"/>
            <a:ext cx="5105399" cy="432598"/>
          </a:xfrm>
        </p:spPr>
        <p:txBody>
          <a:bodyPr anchor="ctr">
            <a:normAutofit/>
          </a:bodyPr>
          <a:lstStyle>
            <a:lvl1pPr algn="ctr">
              <a:defRPr sz="2600" b="0" cap="all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en-JM" dirty="0"/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A869A1B7-286A-F55E-703C-90FA5AFB936C}"/>
              </a:ext>
            </a:extLst>
          </p:cNvPr>
          <p:cNvCxnSpPr>
            <a:cxnSpLocks/>
          </p:cNvCxnSpPr>
          <p:nvPr userDrawn="1"/>
        </p:nvCxnSpPr>
        <p:spPr>
          <a:xfrm>
            <a:off x="1828800" y="2724150"/>
            <a:ext cx="5638800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1DC9A4-CE3E-3B2D-12C1-9FCDB878AAB5}"/>
              </a:ext>
            </a:extLst>
          </p:cNvPr>
          <p:cNvSpPr txBox="1">
            <a:spLocks/>
          </p:cNvSpPr>
          <p:nvPr userDrawn="1"/>
        </p:nvSpPr>
        <p:spPr>
          <a:xfrm>
            <a:off x="3972058" y="4811895"/>
            <a:ext cx="1199883" cy="82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rgbClr val="0070C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" dirty="0">
                <a:solidFill>
                  <a:srgbClr val="A5A5A5"/>
                </a:solidFill>
                <a:latin typeface="+mn-lt"/>
                <a:cs typeface="ISOCT" pitchFamily="2" charset="0"/>
              </a:rPr>
              <a:t>©2023, SHIELD</a:t>
            </a:r>
            <a:endParaRPr lang="en-JM" sz="600" b="0" dirty="0">
              <a:solidFill>
                <a:srgbClr val="A5A5A5"/>
              </a:solidFill>
              <a:latin typeface="+mn-lt"/>
              <a:ea typeface="+mn-ea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17944716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8580120" y="4865986"/>
            <a:ext cx="190500" cy="140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801100" y="4865986"/>
            <a:ext cx="190500" cy="140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85853"/>
            <a:ext cx="8382000" cy="83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텍스트 스타일 편집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23950"/>
            <a:ext cx="8382000" cy="3505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맑은 고딕" panose="020B0503020000020004" pitchFamily="50" charset="-127"/>
              <a:buChar char="▶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마스터 텍스트 스타일을 편집합니다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58775" marR="0" lvl="1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541338" marR="0" lvl="2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셋째 수준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715963" marR="0" lvl="3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넷째 수준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898525" marR="0" lvl="4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다섯째 수준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1" name="Text Placeholder 6"/>
          <p:cNvSpPr txBox="1">
            <a:spLocks/>
          </p:cNvSpPr>
          <p:nvPr/>
        </p:nvSpPr>
        <p:spPr>
          <a:xfrm>
            <a:off x="3972058" y="5004818"/>
            <a:ext cx="1199883" cy="820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rgbClr val="0070C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" dirty="0">
                <a:solidFill>
                  <a:srgbClr val="A5A5A5"/>
                </a:solidFill>
                <a:latin typeface="+mn-lt"/>
                <a:cs typeface="ISOCT" pitchFamily="2" charset="0"/>
              </a:rPr>
              <a:t>©2023, SHIELD</a:t>
            </a:r>
            <a:endParaRPr lang="en-JM" sz="600" b="0" dirty="0">
              <a:solidFill>
                <a:srgbClr val="A5A5A5"/>
              </a:solidFill>
              <a:latin typeface="+mn-lt"/>
              <a:ea typeface="+mn-ea"/>
              <a:cs typeface="Open Sans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 flipV="1">
            <a:off x="716280" y="4936471"/>
            <a:ext cx="7741920" cy="567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Slide Number Placeholder 3"/>
          <p:cNvSpPr txBox="1">
            <a:spLocks/>
          </p:cNvSpPr>
          <p:nvPr/>
        </p:nvSpPr>
        <p:spPr>
          <a:xfrm>
            <a:off x="8405370" y="4825148"/>
            <a:ext cx="540000" cy="23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kern="1200">
                <a:solidFill>
                  <a:srgbClr val="A6A6A6"/>
                </a:solidFill>
                <a:latin typeface="Calibri"/>
                <a:ea typeface="Open Sans" pitchFamily="34" charset="0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7B18ED-D931-45F4-8873-1BEDAB4DC03E}" type="slidenum">
              <a:rPr lang="en-JM" sz="800" b="1" smtClean="0">
                <a:solidFill>
                  <a:schemeClr val="bg1"/>
                </a:solidFill>
                <a:latin typeface="+mn-ea"/>
                <a:ea typeface="+mn-ea"/>
                <a:cs typeface="Open Sans Light"/>
              </a:rPr>
              <a:pPr/>
              <a:t>‹#›</a:t>
            </a:fld>
            <a:endParaRPr lang="en-JM" sz="800" b="1" dirty="0">
              <a:solidFill>
                <a:schemeClr val="bg1"/>
              </a:solidFill>
              <a:latin typeface="+mn-ea"/>
              <a:ea typeface="+mn-ea"/>
              <a:cs typeface="Open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40896" y="4825148"/>
            <a:ext cx="303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21</a:t>
            </a:r>
            <a:endParaRPr lang="ko-KR" altLang="en-US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69A1D7-8B57-32F5-B35B-A86ACA265A9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" y="4529707"/>
            <a:ext cx="535433" cy="5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688" r:id="rId2"/>
    <p:sldLayoutId id="2147483667" r:id="rId3"/>
    <p:sldLayoutId id="2147483714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000" b="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Open Sans Light" panose="020B0306030504020204" pitchFamily="34" charset="0"/>
        </a:defRPr>
      </a:lvl1pPr>
    </p:titleStyle>
    <p:bodyStyle>
      <a:lvl1pPr marL="182563" marR="0" indent="-182563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맑은 고딕" panose="020B0503020000020004" pitchFamily="50" charset="-127"/>
        <a:buChar char="▶"/>
        <a:tabLst/>
        <a:defRPr sz="1600" kern="1200">
          <a:solidFill>
            <a:srgbClr val="262626"/>
          </a:solidFill>
          <a:latin typeface="+mn-ea"/>
          <a:ea typeface="+mn-ea"/>
          <a:cs typeface="+mn-cs"/>
        </a:defRPr>
      </a:lvl1pPr>
      <a:lvl2pPr marL="358775" marR="0" indent="-176213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sz="1600" kern="1200" baseline="0">
          <a:solidFill>
            <a:srgbClr val="262626"/>
          </a:solidFill>
          <a:latin typeface="+mn-ea"/>
          <a:ea typeface="+mn-ea"/>
          <a:cs typeface="+mn-cs"/>
        </a:defRPr>
      </a:lvl2pPr>
      <a:lvl3pPr marL="541338" marR="0" indent="-182563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rgbClr val="262626"/>
          </a:solidFill>
          <a:latin typeface="+mn-ea"/>
          <a:ea typeface="+mn-ea"/>
          <a:cs typeface="+mn-cs"/>
        </a:defRPr>
      </a:lvl3pPr>
      <a:lvl4pPr marL="715963" marR="0" indent="-17462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sz="1200" kern="1200">
          <a:solidFill>
            <a:srgbClr val="262626"/>
          </a:solidFill>
          <a:latin typeface="+mn-ea"/>
          <a:ea typeface="+mn-ea"/>
          <a:cs typeface="+mn-cs"/>
        </a:defRPr>
      </a:lvl4pPr>
      <a:lvl5pPr marL="898525" marR="0" indent="-182563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1200" kern="1200">
          <a:solidFill>
            <a:srgbClr val="262626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4" orient="horz" pos="291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5520" userDrawn="1">
          <p15:clr>
            <a:srgbClr val="F26B43"/>
          </p15:clr>
        </p15:guide>
        <p15:guide id="7" orient="horz" pos="708" userDrawn="1">
          <p15:clr>
            <a:srgbClr val="F26B43"/>
          </p15:clr>
        </p15:guide>
        <p15:guide id="8" orient="horz" pos="6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buntu.com/download/desktop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hyperlink" Target="https://www.google.co.jp/imgres?imgurl=http://blogthumb2.naver.net/20150803_174/brickbot_1438587676974kOtml_PNG/OSS_MARKT.png?type%3Dw2&amp;imgrefurl=http://m.blog.naver.com/brickbot/220440698612&amp;docid=VOxC7PdI4PEAuM&amp;tbnid=gWo3vaQHnCSP9M:&amp;vet=10ahUKEwiH_-qZydLeAhUExLwKHQvqCDoQMwh0KAIwAg..i&amp;w=480&amp;h=375&amp;bih=743&amp;biw=982&amp;q=%EC%98%A4%ED%94%88%EC%86%8C%EC%8A%A4&amp;ved=0ahUKEwiH_-qZydLeAhUExLwKHQvqCDoQMwh0KAIwAg&amp;iact=mrc&amp;uact=8" TargetMode="External"/><Relationship Id="rId2" Type="http://schemas.openxmlformats.org/officeDocument/2006/relationships/hyperlink" Target="https://www.google.co.jp/imgres?imgurl=https://t1.daumcdn.net/cfile/tistory/22159A3756CD14A125&amp;imgrefurl=http://dalkomit.tistory.com/131&amp;docid=pdx0z1MyibgKmM&amp;tbnid=j0YxMM8MgrPyyM:&amp;vet=10ahUKEwipz-3D_9DeAhUc7LwKHSQTBt4QMwj4ASgIMAg..i&amp;w=468&amp;h=279&amp;bih=837&amp;biw=1670&amp;q=%EB%A6%AC%EB%88%85%EC%8A%A4&amp;ved=0ahUKEwipz-3D_9DeAhUc7LwKHSQTBt4QMwj4ASgIMAg&amp;iact=mrc&amp;uact=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google.co.jp/imgres?imgurl=http://image.itdonga.com/files/2014/10/16/001_oOCf3kF.jpg&amp;imgrefurl=http://it.donga.com/19504/&amp;docid=Tj4j82XLa71iuM&amp;tbnid=lbSUfml9U8I6dM:&amp;vet=10ahUKEwiYp4_2x9LeAhXFu7wKHZGsD_EQMwg3KAAwAA..i&amp;w=600&amp;h=605&amp;bih=743&amp;biw=982&amp;q=%EB%A6%AC%EB%88%84%EC%8A%A4%ED%86%A0%EB%B0%9C%EC%A6%88&amp;ved=0ahUKEwiYp4_2x9LeAhXFu7wKHZGsD_EQMwg3KAAwAA&amp;iact=mrc&amp;uact=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.jp/imgres?imgurl=https://t1.daumcdn.net/cfile/tistory/211D0D3C58070FBF04&amp;imgrefurl=https://cigol.tistory.com/478&amp;docid=XJZX-8AmABbKXM&amp;tbnid=QnscSvKTx4JqIM:&amp;vet=10ahUKEwiJzNyF_9LeAhXFabwKHfA-BrUQMwhHKAgwCA..i&amp;w=570&amp;h=287&amp;bih=743&amp;biw=982&amp;q=%EC%9C%A0%EB%8B%89%EC%8A%A4&amp;ved=0ahUKEwiJzNyF_9LeAhXFabwKHfA-BrUQMwhHKAgwCA&amp;iact=mrc&amp;uact=8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kr/products/workstation-player.html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B1CD9-88A1-3B2A-EF9D-19B95E6A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리눅스 기본 지식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3EF53-79F1-6932-4F53-6C7F04E3E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514289"/>
            <a:ext cx="5029199" cy="362261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2023 . 05 . </a:t>
            </a:r>
            <a:r>
              <a:rPr lang="en-US" altLang="ko-KR" dirty="0"/>
              <a:t>08</a:t>
            </a:r>
            <a:r>
              <a:rPr lang="en-US" altLang="ko-KR" dirty="0">
                <a:latin typeface="+mj-lt"/>
              </a:rPr>
              <a:t>   </a:t>
            </a:r>
            <a:r>
              <a:rPr lang="ko-KR" altLang="en-US" dirty="0"/>
              <a:t>신입생 교육 자료   </a:t>
            </a:r>
            <a:r>
              <a:rPr lang="en-US" altLang="ko-KR" dirty="0"/>
              <a:t>1 </a:t>
            </a:r>
            <a:r>
              <a:rPr lang="ko-KR" altLang="en-US" dirty="0"/>
              <a:t>주차 </a:t>
            </a:r>
            <a:r>
              <a:rPr lang="ko-KR" alt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85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 Workstation 16 Player</a:t>
            </a:r>
          </a:p>
          <a:p>
            <a:pPr lvl="1"/>
            <a:r>
              <a:rPr lang="ko-KR" altLang="en-US" dirty="0" smtClean="0"/>
              <a:t>운영체제에 맞는 </a:t>
            </a:r>
            <a:r>
              <a:rPr lang="en-US" altLang="ko-KR" dirty="0" smtClean="0"/>
              <a:t>VMware </a:t>
            </a:r>
            <a:r>
              <a:rPr lang="ko-KR" altLang="en-US" dirty="0" smtClean="0"/>
              <a:t>다운로드 후 설치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1150"/>
            <a:ext cx="6638925" cy="2568175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703635" y="2408037"/>
            <a:ext cx="1445941" cy="55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■"/>
              <a:tabLst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□"/>
              <a:tabLst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715963" marR="0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898525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2" lvl="1" indent="0">
              <a:buNone/>
            </a:pPr>
            <a:r>
              <a:rPr lang="en-US" altLang="ko-KR" dirty="0" smtClean="0"/>
              <a:t>&lt;= </a:t>
            </a:r>
            <a:r>
              <a:rPr lang="ko-KR" altLang="en-US" dirty="0" smtClean="0"/>
              <a:t>체크 해제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02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접근 권한의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접근 권한 변경 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chmod</a:t>
            </a:r>
            <a:r>
              <a:rPr lang="en-US" altLang="ko-KR" dirty="0"/>
              <a:t>  744 </a:t>
            </a:r>
            <a:r>
              <a:rPr lang="en-US" altLang="ko-KR" dirty="0" smtClean="0"/>
              <a:t>exam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접근 권한 변경 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chmod</a:t>
            </a:r>
            <a:r>
              <a:rPr lang="en-US" altLang="ko-KR" dirty="0"/>
              <a:t>  600 exam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895350"/>
            <a:ext cx="5191125" cy="11144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05200" y="1123950"/>
            <a:ext cx="152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05200" y="1581150"/>
            <a:ext cx="152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445745"/>
            <a:ext cx="5191125" cy="9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7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접근 권한의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기호 모드 접근 권한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182562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182562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en-US" altLang="ko-KR" dirty="0" err="1"/>
              <a:t>g+w</a:t>
            </a:r>
            <a:r>
              <a:rPr lang="en-US" altLang="ko-KR" dirty="0"/>
              <a:t> exam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exam</a:t>
            </a:r>
            <a:r>
              <a:rPr lang="ko-KR" altLang="en-US" dirty="0"/>
              <a:t> 파일을 같은 그룹에 대해 쓰기 권한을 부여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41E70A-D3F0-426A-84D5-AE0BEC80F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25846"/>
          <a:stretch/>
        </p:blipFill>
        <p:spPr>
          <a:xfrm>
            <a:off x="914400" y="1675987"/>
            <a:ext cx="3262762" cy="743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5211AE-E7FC-48EE-AB09-A45EFDA29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5739"/>
          <a:stretch/>
        </p:blipFill>
        <p:spPr>
          <a:xfrm>
            <a:off x="4876800" y="1428750"/>
            <a:ext cx="3205061" cy="237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3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접근 권한의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기호 모드 접근 권한 설정의 다양한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  <a:endParaRPr lang="en-US" altLang="ko-KR" dirty="0"/>
          </a:p>
          <a:p>
            <a:pPr marL="182562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4A21E-CB34-4E7C-9D37-72711A2EA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9"/>
          <a:stretch/>
        </p:blipFill>
        <p:spPr>
          <a:xfrm>
            <a:off x="2057400" y="1657350"/>
            <a:ext cx="5416262" cy="28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4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소유자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파일 혹은 디렉토리의 소유자를 지정된 사용자로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-R</a:t>
            </a:r>
            <a:r>
              <a:rPr lang="ko-KR" altLang="en-US" dirty="0"/>
              <a:t> 옵션이 지정된 경우 하위 디렉토리의 소유자도 </a:t>
            </a:r>
            <a:r>
              <a:rPr lang="ko-KR" altLang="en-US" dirty="0" smtClean="0"/>
              <a:t>변경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sz="1250" dirty="0" err="1" smtClean="0"/>
              <a:t>chown</a:t>
            </a:r>
            <a:r>
              <a:rPr lang="en-US" altLang="ko-KR" sz="1250" dirty="0" smtClean="0"/>
              <a:t> </a:t>
            </a:r>
            <a:r>
              <a:rPr lang="ko-KR" altLang="en-US" sz="1250" dirty="0" smtClean="0"/>
              <a:t> </a:t>
            </a:r>
            <a:r>
              <a:rPr lang="en-US" altLang="ko-KR" sz="1250" dirty="0"/>
              <a:t>[-R] </a:t>
            </a:r>
            <a:r>
              <a:rPr lang="ko-KR" altLang="en-US" sz="1250" dirty="0"/>
              <a:t>사용자 파일</a:t>
            </a:r>
            <a:r>
              <a:rPr lang="en-US" altLang="ko-KR" sz="1250" dirty="0"/>
              <a:t>(</a:t>
            </a:r>
            <a:r>
              <a:rPr lang="ko-KR" altLang="en-US" sz="1250" dirty="0"/>
              <a:t>디렉토리</a:t>
            </a:r>
            <a:r>
              <a:rPr lang="en-US" altLang="ko-KR" sz="1250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sz="1250" dirty="0" smtClean="0"/>
              <a:t>옵션 </a:t>
            </a:r>
            <a:r>
              <a:rPr lang="en-US" altLang="ko-KR" sz="1250" dirty="0" smtClean="0"/>
              <a:t>:</a:t>
            </a:r>
          </a:p>
          <a:p>
            <a:pPr lvl="3"/>
            <a:r>
              <a:rPr lang="en-US" altLang="ko-KR" sz="1000" dirty="0" smtClean="0"/>
              <a:t>R   </a:t>
            </a:r>
            <a:r>
              <a:rPr lang="en-US" altLang="ko-KR" sz="1000" dirty="0"/>
              <a:t>: </a:t>
            </a:r>
            <a:r>
              <a:rPr lang="ko-KR" altLang="en-US" sz="1000" dirty="0"/>
              <a:t>디렉토리일 경우 하위 디렉토리 </a:t>
            </a:r>
            <a:r>
              <a:rPr lang="ko-KR" altLang="en-US" sz="1000" dirty="0" smtClean="0"/>
              <a:t>포함</a:t>
            </a:r>
            <a:endParaRPr lang="en-US" altLang="ko-KR" sz="1000" dirty="0" smtClean="0"/>
          </a:p>
          <a:p>
            <a:pPr lvl="3"/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소유자</a:t>
            </a:r>
            <a:r>
              <a:rPr lang="en-US" altLang="ko-KR" dirty="0" smtClean="0"/>
              <a:t> </a:t>
            </a:r>
            <a:r>
              <a:rPr lang="ko-KR" altLang="en-US" dirty="0"/>
              <a:t>변경의 경우 </a:t>
            </a:r>
            <a:r>
              <a:rPr lang="en-US" altLang="ko-KR" dirty="0"/>
              <a:t>root </a:t>
            </a:r>
            <a:r>
              <a:rPr lang="ko-KR" altLang="en-US" dirty="0"/>
              <a:t>권한이 필요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sudo</a:t>
            </a:r>
            <a:r>
              <a:rPr lang="ko-KR" altLang="en-US" dirty="0"/>
              <a:t>  명령 </a:t>
            </a:r>
            <a:r>
              <a:rPr lang="en-US" altLang="ko-KR" dirty="0"/>
              <a:t>:  </a:t>
            </a:r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명령을 </a:t>
            </a:r>
            <a:r>
              <a:rPr lang="en-US" altLang="ko-KR" dirty="0"/>
              <a:t>root </a:t>
            </a:r>
            <a:r>
              <a:rPr lang="ko-KR" altLang="en-US" dirty="0"/>
              <a:t>권한으로 실행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소유 </a:t>
            </a:r>
            <a:r>
              <a:rPr lang="ko-KR" altLang="en-US" dirty="0"/>
              <a:t>그룹</a:t>
            </a:r>
            <a:r>
              <a:rPr lang="en-US" altLang="ko-KR" dirty="0"/>
              <a:t> </a:t>
            </a:r>
            <a:r>
              <a:rPr lang="ko-KR" altLang="en-US" dirty="0"/>
              <a:t>변경의 경우 </a:t>
            </a:r>
            <a:r>
              <a:rPr lang="en-US" altLang="ko-KR" dirty="0"/>
              <a:t>root </a:t>
            </a:r>
            <a:r>
              <a:rPr lang="ko-KR" altLang="en-US" dirty="0"/>
              <a:t>권한이 필요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sudo</a:t>
            </a:r>
            <a:r>
              <a:rPr lang="ko-KR" altLang="en-US" dirty="0"/>
              <a:t>  명령 </a:t>
            </a:r>
            <a:r>
              <a:rPr lang="en-US" altLang="ko-KR" dirty="0"/>
              <a:t>:  </a:t>
            </a:r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명령을 </a:t>
            </a:r>
            <a:r>
              <a:rPr lang="en-US" altLang="ko-KR" dirty="0"/>
              <a:t>root </a:t>
            </a:r>
            <a:r>
              <a:rPr lang="ko-KR" altLang="en-US" dirty="0"/>
              <a:t>권한으로 </a:t>
            </a:r>
            <a:r>
              <a:rPr lang="ko-KR" altLang="en-US" dirty="0" smtClean="0"/>
              <a:t>실행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114550"/>
            <a:ext cx="4745485" cy="16049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81600" y="2876550"/>
            <a:ext cx="4572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62600" y="3333750"/>
            <a:ext cx="4572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0FFFE-70E5-4B06-9315-04FB029DCD1C}"/>
              </a:ext>
            </a:extLst>
          </p:cNvPr>
          <p:cNvSpPr txBox="1"/>
          <p:nvPr/>
        </p:nvSpPr>
        <p:spPr>
          <a:xfrm>
            <a:off x="7368041" y="2576468"/>
            <a:ext cx="1098378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350" dirty="0" smtClean="0">
                <a:solidFill>
                  <a:srgbClr val="FF0000"/>
                </a:solidFill>
              </a:rPr>
              <a:t>소유자 변경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0FFFE-70E5-4B06-9315-04FB029DCD1C}"/>
              </a:ext>
            </a:extLst>
          </p:cNvPr>
          <p:cNvSpPr txBox="1"/>
          <p:nvPr/>
        </p:nvSpPr>
        <p:spPr>
          <a:xfrm>
            <a:off x="6594222" y="3463290"/>
            <a:ext cx="925253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350" dirty="0" smtClean="0">
                <a:solidFill>
                  <a:srgbClr val="FF0000"/>
                </a:solidFill>
              </a:rPr>
              <a:t>그룹 변경</a:t>
            </a:r>
            <a:endParaRPr lang="ko-KR" altLang="en-US" sz="13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1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81520-4FDF-45A3-9DB5-35AE4655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B97C4-8335-4721-AB39-4DFAEF32C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오픈소스 리눅스 실무 수업 </a:t>
            </a:r>
            <a:r>
              <a:rPr lang="ko-KR" altLang="en-US" dirty="0" smtClean="0"/>
              <a:t>자료</a:t>
            </a:r>
            <a:endParaRPr lang="en-US" altLang="ko-KR" dirty="0" smtClean="0"/>
          </a:p>
          <a:p>
            <a:r>
              <a:rPr lang="ko-KR" altLang="en-US" dirty="0" smtClean="0"/>
              <a:t>네트워크 보안 수업 자료</a:t>
            </a:r>
            <a:endParaRPr lang="en-US" altLang="ko-KR" dirty="0"/>
          </a:p>
          <a:p>
            <a:r>
              <a:rPr lang="ko-KR" altLang="en-US" dirty="0" smtClean="0"/>
              <a:t>오픈소스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개발도구활용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020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A02D16A-7DD5-7FD1-12EF-411FC7A47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7400" y="2495550"/>
            <a:ext cx="5105400" cy="43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+mn-ea"/>
              </a:rPr>
              <a:t>Thank You</a:t>
            </a:r>
            <a:endParaRPr lang="ko-KR" altLang="en-US" sz="6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326052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 Workstation 16 Player</a:t>
            </a:r>
          </a:p>
          <a:p>
            <a:pPr lvl="1"/>
            <a:r>
              <a:rPr lang="ko-KR" altLang="en-US" dirty="0" smtClean="0"/>
              <a:t>운영체제에 맞는 </a:t>
            </a:r>
            <a:r>
              <a:rPr lang="en-US" altLang="ko-KR" dirty="0" smtClean="0"/>
              <a:t>VMware </a:t>
            </a:r>
            <a:r>
              <a:rPr lang="ko-KR" altLang="en-US" dirty="0" smtClean="0"/>
              <a:t>다운로드 후 설치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04950"/>
            <a:ext cx="7104281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 Workstation 16 Player</a:t>
            </a:r>
          </a:p>
          <a:p>
            <a:pPr lvl="1"/>
            <a:r>
              <a:rPr lang="ko-KR" altLang="en-US" dirty="0" smtClean="0"/>
              <a:t>교육용 목적이므로 라이선스 키 입력 불필요 </a:t>
            </a:r>
            <a:r>
              <a:rPr lang="en-US" altLang="ko-KR" dirty="0" smtClean="0"/>
              <a:t>( VMware Player )</a:t>
            </a:r>
          </a:p>
          <a:p>
            <a:pPr lvl="2"/>
            <a:r>
              <a:rPr lang="en-US" altLang="ko-KR" dirty="0" smtClean="0"/>
              <a:t>( VMware Pro </a:t>
            </a:r>
            <a:r>
              <a:rPr lang="ko-KR" altLang="en-US" dirty="0" smtClean="0"/>
              <a:t>의 경우에는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 무료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81150"/>
            <a:ext cx="65055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 Workstation 16 Player</a:t>
            </a:r>
          </a:p>
          <a:p>
            <a:pPr lvl="1"/>
            <a:r>
              <a:rPr lang="en-US" altLang="ko-KR" dirty="0" smtClean="0"/>
              <a:t>VMware Player </a:t>
            </a:r>
            <a:r>
              <a:rPr lang="ko-KR" altLang="en-US" dirty="0" smtClean="0"/>
              <a:t>버전 설치 완료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53" y="1428750"/>
            <a:ext cx="379029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리눅스</a:t>
            </a:r>
            <a:r>
              <a:rPr lang="en-US" altLang="ko-KR" dirty="0" smtClean="0"/>
              <a:t>(Ubuntu) </a:t>
            </a:r>
            <a:r>
              <a:rPr lang="ko-KR" altLang="en-US" dirty="0" smtClean="0"/>
              <a:t>이미지 다운로드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ubuntu.com/download/desktop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15" y="1428750"/>
            <a:ext cx="3620369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7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리눅스</a:t>
            </a:r>
            <a:r>
              <a:rPr lang="en-US" altLang="ko-KR" dirty="0" smtClean="0"/>
              <a:t>(Ubuntu) </a:t>
            </a:r>
            <a:r>
              <a:rPr lang="ko-KR" altLang="en-US" dirty="0" smtClean="0"/>
              <a:t>이미지 다운로드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314451"/>
            <a:ext cx="69437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8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리눅스</a:t>
            </a:r>
            <a:r>
              <a:rPr lang="en-US" altLang="ko-KR" dirty="0" smtClean="0"/>
              <a:t>(Ubuntu) </a:t>
            </a:r>
            <a:r>
              <a:rPr lang="ko-KR" altLang="en-US" dirty="0" smtClean="0"/>
              <a:t>이미지 다운로드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85925"/>
            <a:ext cx="51435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9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56" y="1352550"/>
            <a:ext cx="3810000" cy="3002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656" y="1352550"/>
            <a:ext cx="3068544" cy="30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180063"/>
            <a:ext cx="3962400" cy="34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8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55928"/>
            <a:ext cx="3581400" cy="3549424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105400" y="2038350"/>
            <a:ext cx="33009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■"/>
              <a:tabLst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□"/>
              <a:tabLst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715963" marR="0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898525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0" dirty="0"/>
              <a:t>=&gt; </a:t>
            </a:r>
            <a:r>
              <a:rPr lang="en-US" altLang="ko-KR" sz="1000" b="0" dirty="0" err="1" smtClean="0"/>
              <a:t>SHIELD_Ubuntu</a:t>
            </a:r>
            <a:endParaRPr lang="en-US" altLang="ko-KR" sz="1000" b="0" dirty="0" smtClean="0"/>
          </a:p>
          <a:p>
            <a:pPr marL="0" indent="0">
              <a:buNone/>
            </a:pPr>
            <a:endParaRPr lang="en-US" altLang="ko-KR" sz="1000" b="0" dirty="0"/>
          </a:p>
          <a:p>
            <a:pPr marL="0" indent="0">
              <a:buNone/>
            </a:pPr>
            <a:r>
              <a:rPr lang="en-US" altLang="ko-KR" sz="1000" b="0" dirty="0" smtClean="0"/>
              <a:t>=&gt; </a:t>
            </a:r>
            <a:r>
              <a:rPr lang="ko-KR" altLang="en-US" sz="1000" b="0" dirty="0" smtClean="0"/>
              <a:t>과제 수행을 위해 </a:t>
            </a:r>
            <a:r>
              <a:rPr lang="ko-KR" altLang="en-US" sz="1000" b="0" dirty="0" err="1" smtClean="0"/>
              <a:t>계정명은</a:t>
            </a:r>
            <a:r>
              <a:rPr lang="ko-KR" altLang="en-US" sz="1000" b="0" dirty="0"/>
              <a:t> </a:t>
            </a:r>
            <a:r>
              <a:rPr lang="ko-KR" altLang="en-US" sz="1000" b="0" dirty="0" smtClean="0"/>
              <a:t>성</a:t>
            </a:r>
            <a:r>
              <a:rPr lang="en-US" altLang="ko-KR" sz="1000" b="0" dirty="0"/>
              <a:t>+</a:t>
            </a:r>
            <a:r>
              <a:rPr lang="ko-KR" altLang="en-US" sz="1000" b="0" dirty="0" err="1" smtClean="0"/>
              <a:t>학번로</a:t>
            </a:r>
            <a:r>
              <a:rPr lang="ko-KR" altLang="en-US" sz="1000" b="0" dirty="0" smtClean="0"/>
              <a:t> 통일</a:t>
            </a:r>
            <a:endParaRPr lang="en-US" altLang="ko-KR" sz="1000" b="0" dirty="0" smtClean="0"/>
          </a:p>
          <a:p>
            <a:pPr marL="0" indent="0">
              <a:buNone/>
            </a:pPr>
            <a:r>
              <a:rPr lang="en-US" altLang="ko-KR" sz="1000" b="0" dirty="0"/>
              <a:t> </a:t>
            </a:r>
            <a:r>
              <a:rPr lang="en-US" altLang="ko-KR" sz="1000" b="0" dirty="0" smtClean="0"/>
              <a:t>    </a:t>
            </a:r>
            <a:r>
              <a:rPr lang="ko-KR" altLang="en-US" sz="1000" b="0" dirty="0" smtClean="0"/>
              <a:t>예</a:t>
            </a:r>
            <a:r>
              <a:rPr lang="en-US" altLang="ko-KR" sz="1000" b="0" dirty="0" smtClean="0"/>
              <a:t>) kang20207138</a:t>
            </a:r>
          </a:p>
          <a:p>
            <a:pPr marL="0" indent="0">
              <a:buNone/>
            </a:pPr>
            <a:r>
              <a:rPr lang="en-US" altLang="ko-KR" sz="1000" b="0" dirty="0" smtClean="0"/>
              <a:t>=&gt;</a:t>
            </a:r>
            <a:r>
              <a:rPr lang="ko-KR" altLang="en-US" sz="1000" b="0" dirty="0"/>
              <a:t> </a:t>
            </a:r>
            <a:r>
              <a:rPr lang="ko-KR" altLang="en-US" sz="1000" b="0" dirty="0" smtClean="0"/>
              <a:t>비번은 임의로 지정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7643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695449"/>
            <a:ext cx="3886200" cy="533400"/>
          </a:xfrm>
        </p:spPr>
        <p:txBody>
          <a:bodyPr/>
          <a:lstStyle/>
          <a:p>
            <a:r>
              <a:rPr lang="ko-KR" altLang="en-US" dirty="0"/>
              <a:t>리눅스 개요와 환경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FDBCDC6-E2E9-5D5E-5D77-FC833FC01694}"/>
              </a:ext>
            </a:extLst>
          </p:cNvPr>
          <p:cNvSpPr txBox="1">
            <a:spLocks/>
          </p:cNvSpPr>
          <p:nvPr/>
        </p:nvSpPr>
        <p:spPr>
          <a:xfrm>
            <a:off x="838200" y="2305050"/>
            <a:ext cx="335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관리자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[2] [3]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19D6155-F01D-E19A-FC2B-C1E8CDFEE755}"/>
              </a:ext>
            </a:extLst>
          </p:cNvPr>
          <p:cNvSpPr txBox="1">
            <a:spLocks/>
          </p:cNvSpPr>
          <p:nvPr/>
        </p:nvSpPr>
        <p:spPr>
          <a:xfrm>
            <a:off x="838200" y="2914651"/>
            <a:ext cx="396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리눅스 기본 </a:t>
            </a:r>
            <a:r>
              <a:rPr lang="ko-KR" altLang="en-US" dirty="0" smtClean="0"/>
              <a:t>명령어 </a:t>
            </a:r>
            <a:r>
              <a:rPr lang="en-US" altLang="ko-KR" dirty="0" smtClean="0"/>
              <a:t>[4] [5] [6]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17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233488"/>
            <a:ext cx="6981825" cy="3362325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2133600" y="2114550"/>
            <a:ext cx="1524000" cy="342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■"/>
              <a:tabLst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□"/>
              <a:tabLst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715963" marR="0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898525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50" b="0" dirty="0"/>
              <a:t>=&gt; </a:t>
            </a:r>
            <a:r>
              <a:rPr lang="en-US" altLang="ko-KR" sz="1050" b="0" dirty="0" err="1" smtClean="0"/>
              <a:t>SHIELDUbuntu</a:t>
            </a:r>
            <a:endParaRPr lang="en-US" altLang="ko-KR" sz="1050" b="0" dirty="0" smtClean="0"/>
          </a:p>
        </p:txBody>
      </p:sp>
    </p:spTree>
    <p:extLst>
      <p:ext uri="{BB962C8B-B14F-4D97-AF65-F5344CB8AC3E}">
        <p14:creationId xmlns:p14="http://schemas.microsoft.com/office/powerpoint/2010/main" val="18672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971550"/>
            <a:ext cx="3619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6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79338"/>
            <a:ext cx="48291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5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2525"/>
            <a:ext cx="48482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35065"/>
            <a:ext cx="4817126" cy="35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48" y="1199271"/>
            <a:ext cx="4691704" cy="3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9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43" y="1258052"/>
            <a:ext cx="5014913" cy="33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52550"/>
            <a:ext cx="69532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4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857" r="15102"/>
          <a:stretch/>
        </p:blipFill>
        <p:spPr>
          <a:xfrm>
            <a:off x="762000" y="1245306"/>
            <a:ext cx="5029200" cy="3373263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5843100" y="2686051"/>
            <a:ext cx="33009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■"/>
              <a:tabLst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□"/>
              <a:tabLst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715963" marR="0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898525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0" dirty="0"/>
              <a:t>=&gt; </a:t>
            </a:r>
            <a:r>
              <a:rPr lang="ko-KR" altLang="en-US" sz="1000" b="0" dirty="0"/>
              <a:t>과제 수행을 위해 </a:t>
            </a:r>
            <a:r>
              <a:rPr lang="ko-KR" altLang="en-US" sz="1000" b="0" dirty="0" err="1"/>
              <a:t>계정명은</a:t>
            </a:r>
            <a:r>
              <a:rPr lang="ko-KR" altLang="en-US" sz="1000" b="0" dirty="0"/>
              <a:t> 성</a:t>
            </a:r>
            <a:r>
              <a:rPr lang="en-US" altLang="ko-KR" sz="1000" b="0" dirty="0"/>
              <a:t>+</a:t>
            </a:r>
            <a:r>
              <a:rPr lang="ko-KR" altLang="en-US" sz="1000" b="0" dirty="0" err="1"/>
              <a:t>학번로</a:t>
            </a:r>
            <a:r>
              <a:rPr lang="ko-KR" altLang="en-US" sz="1000" b="0" dirty="0"/>
              <a:t> 통일</a:t>
            </a:r>
            <a:endParaRPr lang="en-US" altLang="ko-KR" sz="1000" b="0" dirty="0"/>
          </a:p>
          <a:p>
            <a:pPr marL="0" indent="0">
              <a:buNone/>
            </a:pPr>
            <a:r>
              <a:rPr lang="en-US" altLang="ko-KR" sz="1000" b="0" dirty="0"/>
              <a:t>     </a:t>
            </a:r>
            <a:r>
              <a:rPr lang="ko-KR" altLang="en-US" sz="1000" b="0" dirty="0"/>
              <a:t>예</a:t>
            </a:r>
            <a:r>
              <a:rPr lang="en-US" altLang="ko-KR" sz="1000" b="0" dirty="0"/>
              <a:t>) kang20207138</a:t>
            </a:r>
          </a:p>
        </p:txBody>
      </p:sp>
    </p:spTree>
    <p:extLst>
      <p:ext uri="{BB962C8B-B14F-4D97-AF65-F5344CB8AC3E}">
        <p14:creationId xmlns:p14="http://schemas.microsoft.com/office/powerpoint/2010/main" val="37786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60" y="1352550"/>
            <a:ext cx="515508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B2015-FC54-C490-4754-98C9BAE8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개요와 환경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[1]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896559"/>
      </p:ext>
    </p:extLst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33500"/>
            <a:ext cx="51244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647825"/>
            <a:ext cx="56102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47750"/>
            <a:ext cx="68199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8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00150"/>
            <a:ext cx="6067425" cy="332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8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034" y="1123950"/>
            <a:ext cx="404992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8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00150"/>
            <a:ext cx="5795963" cy="3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6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대부분의 실습은 </a:t>
            </a:r>
            <a:r>
              <a:rPr lang="en-US" altLang="ko-KR" dirty="0" smtClean="0"/>
              <a:t>Ubuntu Terminal </a:t>
            </a:r>
            <a:r>
              <a:rPr lang="ko-KR" altLang="en-US" dirty="0" smtClean="0"/>
              <a:t>에서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76350"/>
            <a:ext cx="514770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관리자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[2]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210315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리눅스는 다중 사용자 시스템으로 사용자에게 적절한 자원을 할당해 주는 방법이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계정이 사용자가 시스템에 접근할 수 있는 유일한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시스템 관리자가 사용자의 접근을 제어할 수 있는 수단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사용자 계정에 대한 기본 정보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E2B8F1-A1A0-4124-8C5A-143ABF179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0923"/>
          <a:stretch/>
        </p:blipFill>
        <p:spPr>
          <a:xfrm>
            <a:off x="1143000" y="2495550"/>
            <a:ext cx="3352800" cy="2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passwd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행에 사용자 한 명에 대한 정보가 기록되며 다음의 일곱 개 항목으로 구성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로그인 </a:t>
            </a:r>
            <a:r>
              <a:rPr lang="en-US" altLang="ko-KR" dirty="0" smtClean="0"/>
              <a:t>ID : </a:t>
            </a:r>
            <a:r>
              <a:rPr lang="ko-KR" altLang="en-US" dirty="0" smtClean="0"/>
              <a:t>사용자 계정 이름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 : </a:t>
            </a:r>
            <a:r>
              <a:rPr lang="ko-KR" altLang="en-US" dirty="0" smtClean="0"/>
              <a:t>사용자 계정 암호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/shadow </a:t>
            </a:r>
            <a:r>
              <a:rPr lang="ko-KR" altLang="en-US" dirty="0" smtClean="0"/>
              <a:t>파일에서 별도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UID : </a:t>
            </a:r>
            <a:r>
              <a:rPr lang="ko-KR" altLang="en-US" dirty="0" smtClean="0"/>
              <a:t>사용자를 구분하기 위한 사용자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 사용자는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번 부터 할당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GID : </a:t>
            </a:r>
            <a:r>
              <a:rPr lang="ko-KR" altLang="en-US" dirty="0" smtClean="0"/>
              <a:t>그룹을 구분하기 위한 그룹 번호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홈 디렉토리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로그인 시 들어오는 사용자 디렉토리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로그인 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쉘로 로그인 시 사용할 쉘 종류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해당 명령어로 확인 가능</a:t>
            </a:r>
            <a:endParaRPr lang="en-US" altLang="ko-KR" dirty="0"/>
          </a:p>
          <a:p>
            <a:pPr lvl="2"/>
            <a:r>
              <a:rPr lang="en-US" altLang="ko-KR" dirty="0" smtClean="0"/>
              <a:t>cat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passwd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686051"/>
            <a:ext cx="3886200" cy="20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81520-4FDF-45A3-9DB5-35AE4655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B97C4-8335-4721-AB39-4DFAEF32C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유닉스 계열의 운영체제</a:t>
            </a:r>
            <a:endParaRPr lang="en-US" altLang="ko-KR" dirty="0"/>
          </a:p>
          <a:p>
            <a:pPr lvl="1"/>
            <a:r>
              <a:rPr lang="ko-KR" altLang="en-US" dirty="0"/>
              <a:t>핀란드 헬싱키 대학 학생이었던 </a:t>
            </a:r>
            <a:r>
              <a:rPr lang="ko-KR" altLang="en-US" dirty="0" err="1"/>
              <a:t>리누스토르발스가</a:t>
            </a:r>
            <a:r>
              <a:rPr lang="ko-KR" altLang="en-US" dirty="0"/>
              <a:t> </a:t>
            </a:r>
            <a:r>
              <a:rPr lang="en-US" altLang="ko-KR" dirty="0"/>
              <a:t>MINIX</a:t>
            </a:r>
            <a:r>
              <a:rPr lang="ko-KR" altLang="en-US" dirty="0"/>
              <a:t> 교육용 운영체제를 참조해서 개발</a:t>
            </a:r>
            <a:endParaRPr lang="en-US" altLang="ko-KR" dirty="0"/>
          </a:p>
          <a:p>
            <a:pPr lvl="1"/>
            <a:r>
              <a:rPr lang="ko-KR" altLang="en-US" dirty="0"/>
              <a:t>리눅스 커널 소스코드를 </a:t>
            </a:r>
            <a:r>
              <a:rPr lang="en-US" altLang="ko-KR" dirty="0"/>
              <a:t>GNU</a:t>
            </a:r>
            <a:r>
              <a:rPr lang="ko-KR" altLang="en-US" dirty="0"/>
              <a:t>의 </a:t>
            </a:r>
            <a:r>
              <a:rPr lang="en-US" altLang="ko-KR" dirty="0"/>
              <a:t>GPL</a:t>
            </a:r>
            <a:r>
              <a:rPr lang="ko-KR" altLang="en-US" dirty="0"/>
              <a:t>에 따라 인터넷에 공개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리눅스 장점</a:t>
            </a:r>
            <a:endParaRPr lang="en-US" altLang="ko-KR" dirty="0"/>
          </a:p>
          <a:p>
            <a:pPr lvl="1"/>
            <a:r>
              <a:rPr lang="ko-KR" altLang="en-US" dirty="0"/>
              <a:t>오픈 소스 소프트웨어</a:t>
            </a:r>
            <a:endParaRPr lang="en-US" altLang="ko-KR" dirty="0"/>
          </a:p>
          <a:p>
            <a:pPr lvl="1"/>
            <a:r>
              <a:rPr lang="ko-KR" altLang="en-US" dirty="0"/>
              <a:t>유닉스와의 완벽한 호환성</a:t>
            </a:r>
            <a:endParaRPr lang="en-US" altLang="ko-KR" dirty="0"/>
          </a:p>
          <a:p>
            <a:pPr lvl="1"/>
            <a:r>
              <a:rPr lang="ko-KR" altLang="en-US" dirty="0"/>
              <a:t>강력하고 안정적인 성능</a:t>
            </a:r>
            <a:endParaRPr lang="en-US" altLang="ko-KR" dirty="0"/>
          </a:p>
          <a:p>
            <a:pPr lvl="1"/>
            <a:r>
              <a:rPr lang="ko-KR" altLang="en-US" dirty="0"/>
              <a:t>인터넷 서버 운영에 적합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리눅스의 구조</a:t>
            </a:r>
            <a:endParaRPr lang="en-US" altLang="ko-KR" dirty="0"/>
          </a:p>
          <a:p>
            <a:pPr lvl="1"/>
            <a:r>
              <a:rPr lang="ko-KR" altLang="en-US" dirty="0"/>
              <a:t>커널 </a:t>
            </a:r>
            <a:r>
              <a:rPr lang="en-US" altLang="ko-KR" dirty="0"/>
              <a:t>– </a:t>
            </a:r>
            <a:r>
              <a:rPr lang="ko-KR" altLang="en-US" dirty="0"/>
              <a:t>운영체제의 핵심적인 부분으로 컴퓨터 자원을 관리하는 프로그램들</a:t>
            </a:r>
            <a:endParaRPr lang="en-US" altLang="ko-KR" dirty="0"/>
          </a:p>
          <a:p>
            <a:pPr lvl="1"/>
            <a:r>
              <a:rPr lang="ko-KR" altLang="en-US" dirty="0"/>
              <a:t>쉘 </a:t>
            </a:r>
            <a:r>
              <a:rPr lang="en-US" altLang="ko-KR" dirty="0"/>
              <a:t>– </a:t>
            </a:r>
            <a:r>
              <a:rPr lang="ko-KR" altLang="en-US" dirty="0"/>
              <a:t>사용자의 명령을 입력 받아 해석하는 사용자 인터페이스</a:t>
            </a:r>
            <a:endParaRPr lang="en-US" altLang="ko-KR" dirty="0"/>
          </a:p>
          <a:p>
            <a:pPr lvl="1"/>
            <a:r>
              <a:rPr lang="ko-KR" altLang="en-US" dirty="0"/>
              <a:t>응용 프로그램 </a:t>
            </a:r>
            <a:r>
              <a:rPr lang="en-US" altLang="ko-KR" dirty="0"/>
              <a:t>– </a:t>
            </a:r>
            <a:r>
              <a:rPr lang="ko-KR" altLang="en-US" dirty="0"/>
              <a:t>각종 개발 도구나 컴퓨터 응용을 위한 프로그램들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 descr="리눅스에 대한 이미지 검색결과">
            <a:hlinkClick r:id="rId2"/>
            <a:extLst>
              <a:ext uri="{FF2B5EF4-FFF2-40B4-BE49-F238E27FC236}">
                <a16:creationId xmlns:a16="http://schemas.microsoft.com/office/drawing/2014/main" id="{1A09CCD4-61ED-B4FA-D4A5-1900F475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51" y="1956707"/>
            <a:ext cx="2059949" cy="12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리누스토발즈에 대한 이미지 검색결과">
            <a:hlinkClick r:id="rId4"/>
            <a:extLst>
              <a:ext uri="{FF2B5EF4-FFF2-40B4-BE49-F238E27FC236}">
                <a16:creationId xmlns:a16="http://schemas.microsoft.com/office/drawing/2014/main" id="{AC6A1EBE-2CC3-3271-BBAC-328FA19F8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956706"/>
            <a:ext cx="1219200" cy="12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50902680" descr="EMB0000148c182d">
            <a:extLst>
              <a:ext uri="{FF2B5EF4-FFF2-40B4-BE49-F238E27FC236}">
                <a16:creationId xmlns:a16="http://schemas.microsoft.com/office/drawing/2014/main" id="{842D2611-AC28-486E-6DCF-3E032A59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86150"/>
            <a:ext cx="2209800" cy="83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오픈소스에 대한 이미지 검색결과">
            <a:hlinkClick r:id="rId7"/>
            <a:extLst>
              <a:ext uri="{FF2B5EF4-FFF2-40B4-BE49-F238E27FC236}">
                <a16:creationId xmlns:a16="http://schemas.microsoft.com/office/drawing/2014/main" id="{E896C1D0-00E8-1402-F74A-20C63333C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93" y="1956705"/>
            <a:ext cx="1571007" cy="12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43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/shadow</a:t>
            </a:r>
          </a:p>
          <a:p>
            <a:pPr lvl="1"/>
            <a:r>
              <a:rPr lang="ko-KR" altLang="en-US" dirty="0" smtClean="0"/>
              <a:t>사용자의 패스워드에 관한 정보를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root </a:t>
            </a:r>
            <a:r>
              <a:rPr lang="ko-KR" altLang="en-US" dirty="0" smtClean="0"/>
              <a:t>계정으로만 읽기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root </a:t>
            </a:r>
            <a:r>
              <a:rPr lang="ko-KR" altLang="en-US" dirty="0" smtClean="0"/>
              <a:t>권한으로 변경하기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su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 입력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=&gt; </a:t>
            </a:r>
            <a:r>
              <a:rPr lang="ko-KR" altLang="en-US" dirty="0" smtClean="0"/>
              <a:t>패스워드 입력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패스워드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화면에 입력이 </a:t>
            </a:r>
            <a:r>
              <a:rPr lang="ko-KR" altLang="en-US" dirty="0" err="1" smtClean="0"/>
              <a:t>안될뿐</a:t>
            </a:r>
            <a:r>
              <a:rPr lang="ko-KR" altLang="en-US" dirty="0" smtClean="0"/>
              <a:t> 실제론 입력된 형태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입력 후 </a:t>
            </a:r>
            <a:r>
              <a:rPr lang="en-US" altLang="ko-KR" dirty="0" smtClean="0"/>
              <a:t>Enter</a:t>
            </a:r>
          </a:p>
          <a:p>
            <a:pPr lvl="2"/>
            <a:r>
              <a:rPr lang="en-US" altLang="ko-KR" dirty="0" smtClean="0"/>
              <a:t>root </a:t>
            </a:r>
            <a:r>
              <a:rPr lang="ko-KR" altLang="en-US" dirty="0" smtClean="0"/>
              <a:t>권한 변경 완료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kang20207138@ubuntu 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root@ubuntu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바뀜으로 권한 변경이 완료된 것임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C5EDE9-9864-4B22-871E-F1D58CB51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07"/>
          <a:stretch/>
        </p:blipFill>
        <p:spPr>
          <a:xfrm>
            <a:off x="990600" y="1581150"/>
            <a:ext cx="5943600" cy="2177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9" y="2909220"/>
            <a:ext cx="32289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/shadow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cat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/shadow </a:t>
            </a:r>
            <a:r>
              <a:rPr lang="ko-KR" altLang="en-US" dirty="0" smtClean="0"/>
              <a:t>명령어를 입력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33550"/>
            <a:ext cx="3219658" cy="27051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C5EDE9-9864-4B22-871E-F1D58CB51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507"/>
          <a:stretch/>
        </p:blipFill>
        <p:spPr>
          <a:xfrm>
            <a:off x="914400" y="1352550"/>
            <a:ext cx="5943600" cy="2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3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login.defs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계정의 설정과 관련된 기본 값을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앞서 입력한 명령어들과 동일하게 </a:t>
            </a:r>
            <a:r>
              <a:rPr lang="en-US" altLang="ko-KR" dirty="0" smtClean="0"/>
              <a:t>cat </a:t>
            </a:r>
            <a:r>
              <a:rPr lang="ko-KR" altLang="en-US" dirty="0" smtClean="0"/>
              <a:t>을 사용하여 확인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아래 표는 그에 해당하는 내용들의 의미함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591645-F789-4703-A09F-2B58E663C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8"/>
          <a:stretch/>
        </p:blipFill>
        <p:spPr>
          <a:xfrm>
            <a:off x="2362200" y="1809750"/>
            <a:ext cx="4738101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/group</a:t>
            </a:r>
          </a:p>
          <a:p>
            <a:pPr lvl="1"/>
            <a:r>
              <a:rPr lang="ko-KR" altLang="en-US" dirty="0" smtClean="0"/>
              <a:t>그룹에 대한 정보 저장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그룹 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그룹 이름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 : </a:t>
            </a:r>
            <a:r>
              <a:rPr lang="ko-KR" altLang="en-US" dirty="0" smtClean="0"/>
              <a:t>그룹의 암호를 저장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gshadow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별도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GID : </a:t>
            </a:r>
            <a:r>
              <a:rPr lang="ko-KR" altLang="en-US" dirty="0" smtClean="0"/>
              <a:t>그룹 아이디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 멤버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그룹에 속한 멤버들의 사용자 </a:t>
            </a:r>
            <a:r>
              <a:rPr lang="ko-KR" altLang="en-US" dirty="0" err="1" smtClean="0"/>
              <a:t>계정명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B25045-3115-49AC-B04C-DDED0531A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88"/>
          <a:stretch/>
        </p:blipFill>
        <p:spPr>
          <a:xfrm>
            <a:off x="1219200" y="1352550"/>
            <a:ext cx="1981200" cy="2189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76350"/>
            <a:ext cx="3429000" cy="27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gshadow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그룹의 암호 저장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그룹 이름 </a:t>
            </a:r>
            <a:r>
              <a:rPr lang="en-US" altLang="ko-KR" dirty="0"/>
              <a:t>: </a:t>
            </a:r>
            <a:r>
              <a:rPr lang="ko-KR" altLang="en-US" dirty="0"/>
              <a:t>그룹 이름</a:t>
            </a:r>
            <a:endParaRPr lang="en-US" altLang="ko-KR" dirty="0"/>
          </a:p>
          <a:p>
            <a:pPr lvl="1"/>
            <a:r>
              <a:rPr lang="ko-KR" altLang="en-US" dirty="0" smtClean="0"/>
              <a:t>그룹 암호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그룹의 암호화된 암호를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그룹의 암호 또는 멤버를 바꿀 수 있는 계정</a:t>
            </a:r>
            <a:endParaRPr lang="en-US" altLang="ko-KR" dirty="0"/>
          </a:p>
          <a:p>
            <a:pPr lvl="1"/>
            <a:r>
              <a:rPr lang="ko-KR" altLang="en-US" dirty="0"/>
              <a:t>그룹 멤버 </a:t>
            </a:r>
            <a:r>
              <a:rPr lang="en-US" altLang="ko-KR" dirty="0"/>
              <a:t>: </a:t>
            </a:r>
            <a:r>
              <a:rPr lang="ko-KR" altLang="en-US" dirty="0"/>
              <a:t>그룹에 속한 멤버들의 사용자 </a:t>
            </a:r>
            <a:r>
              <a:rPr lang="ko-KR" altLang="en-US" dirty="0" err="1"/>
              <a:t>계정명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AC922-A387-4140-9491-44EC3060C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641"/>
          <a:stretch/>
        </p:blipFill>
        <p:spPr>
          <a:xfrm>
            <a:off x="1066800" y="1276350"/>
            <a:ext cx="2177008" cy="1919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276350"/>
            <a:ext cx="3552825" cy="27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1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742950"/>
            <a:ext cx="4038600" cy="3886202"/>
          </a:xfrm>
        </p:spPr>
        <p:txBody>
          <a:bodyPr/>
          <a:lstStyle/>
          <a:p>
            <a:r>
              <a:rPr lang="ko-KR" altLang="en-US" dirty="0" smtClean="0"/>
              <a:t>사용자 계정 생성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adduser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adduser</a:t>
            </a:r>
            <a:r>
              <a:rPr lang="en-US" altLang="ko-KR" dirty="0" smtClean="0"/>
              <a:t> [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] [</a:t>
            </a:r>
            <a:r>
              <a:rPr lang="ko-KR" altLang="en-US" dirty="0" smtClean="0"/>
              <a:t>로그인 아이디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 smtClean="0"/>
              <a:t>옵션 </a:t>
            </a:r>
            <a:r>
              <a:rPr lang="en-US" altLang="ko-KR" dirty="0" smtClean="0"/>
              <a:t>:</a:t>
            </a:r>
          </a:p>
          <a:p>
            <a:pPr lvl="3"/>
            <a:r>
              <a:rPr lang="en-US" altLang="ko-KR" dirty="0" err="1" smtClean="0"/>
              <a:t>uid</a:t>
            </a:r>
            <a:r>
              <a:rPr lang="en-US" altLang="ko-KR" dirty="0" smtClean="0"/>
              <a:t> UID : UID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Gid</a:t>
            </a:r>
            <a:r>
              <a:rPr lang="en-US" altLang="ko-KR" dirty="0" smtClean="0"/>
              <a:t> GID : GID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Home DIR : </a:t>
            </a:r>
            <a:r>
              <a:rPr lang="ko-KR" altLang="en-US" dirty="0" smtClean="0"/>
              <a:t>디렉토리 지정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Shell : </a:t>
            </a:r>
            <a:r>
              <a:rPr lang="ko-KR" altLang="en-US" dirty="0" smtClean="0"/>
              <a:t>기본 쉘 지정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gecos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설명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572000" y="746478"/>
            <a:ext cx="4038600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■"/>
              <a:tabLst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□"/>
              <a:tabLst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715963" marR="0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898525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사용자 계정 생성 </a:t>
            </a:r>
          </a:p>
          <a:p>
            <a:pPr lvl="1"/>
            <a:r>
              <a:rPr lang="en-US" altLang="ko-KR" dirty="0" err="1" smtClean="0"/>
              <a:t>useradd</a:t>
            </a: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r>
              <a:rPr lang="en-US" altLang="ko-KR" dirty="0" err="1" smtClean="0"/>
              <a:t>useradd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] [</a:t>
            </a:r>
            <a:r>
              <a:rPr lang="ko-KR" altLang="en-US" dirty="0" smtClean="0"/>
              <a:t>로그인 아이디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 smtClean="0"/>
              <a:t>옵션 </a:t>
            </a:r>
            <a:r>
              <a:rPr lang="en-US" altLang="ko-KR" dirty="0" smtClean="0"/>
              <a:t>:</a:t>
            </a:r>
          </a:p>
          <a:p>
            <a:pPr lvl="3"/>
            <a:r>
              <a:rPr lang="en-US" altLang="ko-KR" dirty="0" smtClean="0"/>
              <a:t>u : UID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o : UID </a:t>
            </a:r>
            <a:r>
              <a:rPr lang="ko-KR" altLang="en-US" dirty="0" smtClean="0"/>
              <a:t>중복 지정 허용</a:t>
            </a:r>
          </a:p>
          <a:p>
            <a:pPr lvl="3"/>
            <a:r>
              <a:rPr lang="en-US" altLang="ko-KR" dirty="0" smtClean="0"/>
              <a:t>g : GID </a:t>
            </a:r>
            <a:r>
              <a:rPr lang="ko-KR" altLang="en-US" dirty="0" smtClean="0"/>
              <a:t>지정</a:t>
            </a:r>
          </a:p>
          <a:p>
            <a:pPr lvl="3"/>
            <a:r>
              <a:rPr lang="en-US" altLang="ko-KR" dirty="0" smtClean="0"/>
              <a:t>d: </a:t>
            </a:r>
            <a:r>
              <a:rPr lang="ko-KR" altLang="en-US" dirty="0" smtClean="0"/>
              <a:t>디렉토리 지정</a:t>
            </a:r>
          </a:p>
          <a:p>
            <a:pPr lvl="3"/>
            <a:r>
              <a:rPr lang="en-US" altLang="ko-KR" dirty="0"/>
              <a:t>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사용자 쉘 지정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 :</a:t>
            </a:r>
            <a:r>
              <a:rPr lang="ko-KR" altLang="en-US" dirty="0"/>
              <a:t> </a:t>
            </a:r>
            <a:r>
              <a:rPr lang="ko-KR" altLang="en-US" dirty="0" smtClean="0"/>
              <a:t>계정 설명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e : </a:t>
            </a:r>
            <a:r>
              <a:rPr lang="ko-KR" altLang="en-US" dirty="0" smtClean="0"/>
              <a:t>계정 유효기간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 : </a:t>
            </a:r>
            <a:r>
              <a:rPr lang="ko-KR" altLang="en-US" dirty="0" smtClean="0"/>
              <a:t>비활성 일수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k : </a:t>
            </a:r>
            <a:r>
              <a:rPr lang="ko-KR" altLang="en-US" dirty="0" smtClean="0"/>
              <a:t>계정 생성시 복사할 초기 파일이나 디렉토리</a:t>
            </a:r>
          </a:p>
          <a:p>
            <a:pPr lvl="3"/>
            <a:r>
              <a:rPr lang="en-US" altLang="ko-KR" dirty="0"/>
              <a:t>m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홈 디렉토리 생성</a:t>
            </a:r>
          </a:p>
          <a:p>
            <a:pPr lvl="3"/>
            <a:endParaRPr lang="ko-KR" altLang="en-US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69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계정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루트 권한이 아닐 때는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adduser</a:t>
            </a:r>
            <a:r>
              <a:rPr lang="en-US" altLang="ko-KR" dirty="0" smtClean="0"/>
              <a:t> student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루트 권한이라면 </a:t>
            </a:r>
            <a:r>
              <a:rPr lang="en-US" altLang="ko-KR" dirty="0" err="1" smtClean="0"/>
              <a:t>adduser</a:t>
            </a:r>
            <a:r>
              <a:rPr lang="en-US" altLang="ko-KR" dirty="0" smtClean="0"/>
              <a:t> student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아래 사진과 같이 명령어를 입력하면 계정 생성 완료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96" y="1885950"/>
            <a:ext cx="4438407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8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계정 생성</a:t>
            </a:r>
            <a:endParaRPr lang="en-US" altLang="ko-KR" dirty="0" smtClean="0"/>
          </a:p>
          <a:p>
            <a:pPr lvl="1"/>
            <a:r>
              <a:rPr lang="ko-KR" altLang="en-US" dirty="0"/>
              <a:t>루트 권한이 아닐 때는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 smtClean="0"/>
              <a:t>useradd</a:t>
            </a:r>
            <a:r>
              <a:rPr lang="en-US" altLang="ko-KR" dirty="0" smtClean="0"/>
              <a:t> –m –d /home/student –s /bin/bash student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dirty="0"/>
              <a:t>루트 권한이라면 </a:t>
            </a:r>
            <a:r>
              <a:rPr lang="en-US" altLang="ko-KR" dirty="0" err="1" smtClean="0"/>
              <a:t>useradd</a:t>
            </a:r>
            <a:r>
              <a:rPr lang="en-US" altLang="ko-KR" dirty="0" smtClean="0"/>
              <a:t> </a:t>
            </a:r>
            <a:r>
              <a:rPr lang="en-US" altLang="ko-KR" dirty="0"/>
              <a:t>–m –d /</a:t>
            </a:r>
            <a:r>
              <a:rPr lang="en-US" altLang="ko-KR" dirty="0" smtClean="0"/>
              <a:t>home/student </a:t>
            </a:r>
            <a:r>
              <a:rPr lang="en-US" altLang="ko-KR" dirty="0"/>
              <a:t>–s /bin/bash </a:t>
            </a:r>
            <a:r>
              <a:rPr lang="en-US" altLang="ko-KR" dirty="0" smtClean="0"/>
              <a:t>student </a:t>
            </a:r>
            <a:r>
              <a:rPr lang="ko-KR" altLang="en-US" dirty="0" smtClean="0"/>
              <a:t>입력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/home/student </a:t>
            </a:r>
            <a:r>
              <a:rPr lang="ko-KR" altLang="en-US" dirty="0" smtClean="0"/>
              <a:t>디렉토리를 만들어 홈 디렉토리를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쉘은 </a:t>
            </a:r>
            <a:r>
              <a:rPr lang="en-US" altLang="ko-KR" dirty="0" smtClean="0"/>
              <a:t>bash </a:t>
            </a:r>
            <a:r>
              <a:rPr lang="ko-KR" altLang="en-US" dirty="0" smtClean="0"/>
              <a:t>쉘 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생성된 계정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00350"/>
            <a:ext cx="57912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계정 생성 기본 설정 값 확인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Useradd</a:t>
            </a:r>
            <a:r>
              <a:rPr lang="en-US" altLang="ko-KR" dirty="0" smtClean="0"/>
              <a:t> –D</a:t>
            </a:r>
          </a:p>
          <a:p>
            <a:pPr lvl="2"/>
            <a:r>
              <a:rPr lang="ko-KR" altLang="en-US" dirty="0" smtClean="0"/>
              <a:t>사용자 계정을 만들 때 사용하는 기본 설정 값을 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설정 항목은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/default/</a:t>
            </a:r>
            <a:r>
              <a:rPr lang="en-US" altLang="ko-KR" dirty="0" err="1" smtClean="0"/>
              <a:t>useradd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수정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2E964-B702-415F-A4D0-74512D33E84D}"/>
              </a:ext>
            </a:extLst>
          </p:cNvPr>
          <p:cNvSpPr txBox="1"/>
          <p:nvPr/>
        </p:nvSpPr>
        <p:spPr>
          <a:xfrm>
            <a:off x="4800600" y="2190749"/>
            <a:ext cx="3611886" cy="12772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/>
              <a:t>GROUP :  </a:t>
            </a:r>
            <a:r>
              <a:rPr lang="ko-KR" altLang="en-US" sz="1100" dirty="0"/>
              <a:t>기본 등록 그룹</a:t>
            </a:r>
            <a:endParaRPr lang="en-US" altLang="ko-KR" sz="1100" dirty="0"/>
          </a:p>
          <a:p>
            <a:r>
              <a:rPr lang="en-US" altLang="ko-KR" sz="1100" dirty="0"/>
              <a:t>HOME : </a:t>
            </a:r>
            <a:r>
              <a:rPr lang="ko-KR" altLang="en-US" sz="1100" dirty="0"/>
              <a:t>홈 디렉토리 생성 위치</a:t>
            </a:r>
            <a:endParaRPr lang="en-US" altLang="ko-KR" sz="1100" dirty="0"/>
          </a:p>
          <a:p>
            <a:r>
              <a:rPr lang="en-US" altLang="ko-KR" sz="1100" dirty="0"/>
              <a:t>INACTIVE</a:t>
            </a:r>
            <a:r>
              <a:rPr lang="ko-KR" altLang="en-US" sz="1100" dirty="0"/>
              <a:t> </a:t>
            </a:r>
            <a:r>
              <a:rPr lang="en-US" altLang="ko-KR" sz="1100" dirty="0"/>
              <a:t>: 0 </a:t>
            </a:r>
            <a:r>
              <a:rPr lang="ko-KR" altLang="en-US" sz="1100" dirty="0"/>
              <a:t>이면</a:t>
            </a:r>
            <a:r>
              <a:rPr lang="en-US" altLang="ko-KR" sz="1100" dirty="0"/>
              <a:t> </a:t>
            </a:r>
            <a:r>
              <a:rPr lang="ko-KR" altLang="en-US" sz="1100" dirty="0"/>
              <a:t>계정 종료일에  계정 잠김</a:t>
            </a:r>
            <a:endParaRPr lang="en-US" altLang="ko-KR" sz="1100" dirty="0"/>
          </a:p>
          <a:p>
            <a:r>
              <a:rPr lang="en-US" altLang="ko-KR" sz="1100" dirty="0"/>
              <a:t>EXPIRE : </a:t>
            </a:r>
            <a:r>
              <a:rPr lang="ko-KR" altLang="en-US" sz="1100" dirty="0"/>
              <a:t>계정 종료일을 지정</a:t>
            </a:r>
            <a:endParaRPr lang="en-US" altLang="ko-KR" sz="1100" dirty="0"/>
          </a:p>
          <a:p>
            <a:r>
              <a:rPr lang="en-US" altLang="ko-KR" sz="1100" dirty="0"/>
              <a:t>SHELL : </a:t>
            </a:r>
            <a:r>
              <a:rPr lang="ko-KR" altLang="en-US" sz="1100" dirty="0"/>
              <a:t>기본 로그인 쉘</a:t>
            </a:r>
            <a:endParaRPr lang="en-US" altLang="ko-KR" sz="1100" dirty="0"/>
          </a:p>
          <a:p>
            <a:r>
              <a:rPr lang="en-US" altLang="ko-KR" sz="1100" dirty="0"/>
              <a:t>SKEL : </a:t>
            </a:r>
            <a:r>
              <a:rPr lang="ko-KR" altLang="en-US" sz="1100" dirty="0"/>
              <a:t>홈 디렉토리에 복사할 기본 설정 환경 파일 위치</a:t>
            </a:r>
            <a:endParaRPr lang="en-US" altLang="ko-KR" sz="1100" dirty="0"/>
          </a:p>
          <a:p>
            <a:r>
              <a:rPr lang="en-US" altLang="ko-KR" sz="1100" dirty="0"/>
              <a:t>CREATE_MAIL_SPOOL : </a:t>
            </a:r>
            <a:r>
              <a:rPr lang="ko-KR" altLang="en-US" sz="1100" dirty="0"/>
              <a:t>메일 디렉토리 생성 여부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83" y="2048335"/>
            <a:ext cx="3714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계정 생성시 기본 설정 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skel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디렉토리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계정을 만들 때 디렉토리 내용이 자동으로 복사</a:t>
            </a:r>
            <a:endParaRPr lang="en-US" altLang="ko-KR" dirty="0" smtClean="0"/>
          </a:p>
          <a:p>
            <a:pPr marL="358775" lvl="2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사용자 계정 정보 수정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usermod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UID, GID, </a:t>
            </a:r>
            <a:r>
              <a:rPr lang="ko-KR" altLang="en-US" dirty="0" smtClean="0"/>
              <a:t>홈 디렉토리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계정과 관련된 모든 정보를 수정 가능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smtClean="0"/>
              <a:t>사용자 계정 삭제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Userdel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지정한 사용자 계정을 삭제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사용자 계정을 삭제할 때는 홈 디렉토리나 관련 파일들을 모두 삭제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userdel</a:t>
            </a:r>
            <a:r>
              <a:rPr lang="en-US" altLang="ko-KR" dirty="0" smtClean="0"/>
              <a:t> –r student</a:t>
            </a:r>
          </a:p>
          <a:p>
            <a:pPr lvl="4"/>
            <a:r>
              <a:rPr lang="en-US" altLang="ko-KR" dirty="0" smtClean="0"/>
              <a:t>student </a:t>
            </a:r>
            <a:r>
              <a:rPr lang="ko-KR" altLang="en-US" dirty="0" smtClean="0"/>
              <a:t>계정을 홈 디렉토리와 메일 정보를 포함 삭제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3"/>
            <a:r>
              <a:rPr lang="en-US" altLang="ko-KR" dirty="0" err="1" smtClean="0"/>
              <a:t>userdel</a:t>
            </a:r>
            <a:r>
              <a:rPr lang="en-US" altLang="ko-KR" dirty="0" smtClean="0"/>
              <a:t> [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] [</a:t>
            </a:r>
            <a:r>
              <a:rPr lang="ko-KR" altLang="en-US" dirty="0" smtClean="0"/>
              <a:t>로그인 아이디</a:t>
            </a:r>
            <a:r>
              <a:rPr lang="en-US" altLang="ko-KR" dirty="0" smtClean="0"/>
              <a:t>]</a:t>
            </a:r>
          </a:p>
          <a:p>
            <a:pPr lvl="4"/>
            <a:r>
              <a:rPr lang="en-US" altLang="ko-KR" dirty="0" smtClean="0"/>
              <a:t>-r : </a:t>
            </a:r>
            <a:r>
              <a:rPr lang="ko-KR" altLang="en-US" dirty="0" smtClean="0"/>
              <a:t>홈 디렉토리와 메일 디렉토리도 삭제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-f : </a:t>
            </a:r>
            <a:r>
              <a:rPr lang="ko-KR" altLang="en-US" dirty="0" smtClean="0"/>
              <a:t>사용자가 로그인 중에도 강제로 삭제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895350"/>
            <a:ext cx="3303270" cy="9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1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81520-4FDF-45A3-9DB5-35AE4655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B97C4-8335-4721-AB39-4DFAEF32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42950"/>
            <a:ext cx="4114800" cy="3886202"/>
          </a:xfrm>
        </p:spPr>
        <p:txBody>
          <a:bodyPr/>
          <a:lstStyle/>
          <a:p>
            <a:r>
              <a:rPr lang="ko-KR" altLang="en-US" dirty="0"/>
              <a:t>리눅스의 설계 철학</a:t>
            </a:r>
            <a:endParaRPr lang="en-US" altLang="ko-KR" dirty="0"/>
          </a:p>
          <a:p>
            <a:pPr lvl="1"/>
            <a:r>
              <a:rPr lang="ko-KR" altLang="en-US" dirty="0"/>
              <a:t>유닉스의 설계 철학과 동일함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단순성</a:t>
            </a:r>
            <a:endParaRPr lang="en-US" altLang="ko-KR" dirty="0"/>
          </a:p>
          <a:p>
            <a:pPr lvl="2"/>
            <a:r>
              <a:rPr lang="ko-KR" altLang="en-US" dirty="0"/>
              <a:t>최소한의 기능만 제공</a:t>
            </a:r>
            <a:endParaRPr lang="en-US" altLang="ko-KR" dirty="0"/>
          </a:p>
          <a:p>
            <a:pPr lvl="2"/>
            <a:r>
              <a:rPr lang="ko-KR" altLang="en-US" dirty="0"/>
              <a:t>자원에 대한 일관된 관점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이식성</a:t>
            </a:r>
            <a:endParaRPr lang="en-US" altLang="ko-KR" dirty="0"/>
          </a:p>
          <a:p>
            <a:pPr lvl="2"/>
            <a:r>
              <a:rPr lang="ko-KR" altLang="en-US" dirty="0"/>
              <a:t>이식성을 위해 </a:t>
            </a:r>
            <a:r>
              <a:rPr lang="en-US" altLang="ko-KR" dirty="0"/>
              <a:t>C </a:t>
            </a:r>
            <a:r>
              <a:rPr lang="ko-KR" altLang="en-US" dirty="0"/>
              <a:t>언어로 작성이 가능</a:t>
            </a:r>
            <a:endParaRPr lang="en-US" altLang="ko-KR" dirty="0"/>
          </a:p>
          <a:p>
            <a:pPr lvl="2"/>
            <a:r>
              <a:rPr lang="ko-KR" altLang="en-US" dirty="0"/>
              <a:t>다양한 플랫폼에 이식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개방성</a:t>
            </a:r>
            <a:endParaRPr lang="en-US" altLang="ko-KR" dirty="0"/>
          </a:p>
          <a:p>
            <a:pPr lvl="2"/>
            <a:r>
              <a:rPr lang="ko-KR" altLang="en-US" dirty="0"/>
              <a:t>소스 코드 공개</a:t>
            </a:r>
            <a:endParaRPr lang="en-US" altLang="ko-KR" dirty="0"/>
          </a:p>
          <a:p>
            <a:pPr marL="358775" lvl="2" indent="0">
              <a:buNone/>
            </a:pP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7C263D2-C363-2E70-44B7-3558FF8C0392}"/>
              </a:ext>
            </a:extLst>
          </p:cNvPr>
          <p:cNvSpPr txBox="1">
            <a:spLocks/>
          </p:cNvSpPr>
          <p:nvPr/>
        </p:nvSpPr>
        <p:spPr>
          <a:xfrm>
            <a:off x="4648200" y="764721"/>
            <a:ext cx="4114800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■"/>
              <a:tabLst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□"/>
              <a:tabLst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715963" marR="0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898525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리눅스 특징</a:t>
            </a:r>
            <a:endParaRPr lang="en-US" altLang="ko-KR" dirty="0"/>
          </a:p>
          <a:p>
            <a:pPr lvl="1"/>
            <a:r>
              <a:rPr lang="ko-KR" altLang="en-US" dirty="0"/>
              <a:t>다중 사용자</a:t>
            </a:r>
            <a:r>
              <a:rPr lang="en-US" altLang="ko-KR" dirty="0"/>
              <a:t>, </a:t>
            </a:r>
            <a:r>
              <a:rPr lang="ko-KR" altLang="en-US" dirty="0"/>
              <a:t>다중 프로세스</a:t>
            </a:r>
            <a:endParaRPr lang="en-US" altLang="ko-KR" dirty="0"/>
          </a:p>
          <a:p>
            <a:pPr lvl="2"/>
            <a:r>
              <a:rPr lang="ko-KR" altLang="en-US" dirty="0"/>
              <a:t>여러 사용자가 동시에 사용 가능</a:t>
            </a:r>
            <a:endParaRPr lang="en-US" altLang="ko-KR" dirty="0"/>
          </a:p>
          <a:p>
            <a:pPr lvl="2"/>
            <a:r>
              <a:rPr lang="ko-KR" altLang="en-US" dirty="0"/>
              <a:t>여러 프로그램이 동시에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강력한 네트워킹</a:t>
            </a:r>
            <a:endParaRPr lang="en-US" altLang="ko-KR" dirty="0"/>
          </a:p>
          <a:p>
            <a:pPr lvl="2"/>
            <a:r>
              <a:rPr lang="ko-KR" altLang="en-US" dirty="0"/>
              <a:t>네트워크에 최적화된 운영체제</a:t>
            </a:r>
            <a:endParaRPr lang="en-US" altLang="ko-KR" dirty="0"/>
          </a:p>
          <a:p>
            <a:pPr lvl="2"/>
            <a:r>
              <a:rPr lang="ko-KR" altLang="en-US" dirty="0"/>
              <a:t>다양한 네트워크 서비스 응용에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쉘 프로그래밍</a:t>
            </a:r>
            <a:endParaRPr lang="en-US" altLang="ko-KR" dirty="0"/>
          </a:p>
          <a:p>
            <a:pPr lvl="2"/>
            <a:r>
              <a:rPr lang="ko-KR" altLang="en-US" dirty="0"/>
              <a:t>명령어의 실행을 프로그램화 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Picture 2" descr="유닉스에 대한 이미지 검색결과">
            <a:hlinkClick r:id="rId2"/>
            <a:extLst>
              <a:ext uri="{FF2B5EF4-FFF2-40B4-BE49-F238E27FC236}">
                <a16:creationId xmlns:a16="http://schemas.microsoft.com/office/drawing/2014/main" id="{2A636D05-D5B0-D367-2DA3-6362B2A86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62350"/>
            <a:ext cx="1829193" cy="9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다중 사용자에 대한 이미지 검색결과">
            <a:extLst>
              <a:ext uri="{FF2B5EF4-FFF2-40B4-BE49-F238E27FC236}">
                <a16:creationId xmlns:a16="http://schemas.microsoft.com/office/drawing/2014/main" id="{DBFDF363-F4C3-875E-0761-3365F449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129" y="3461634"/>
            <a:ext cx="1295270" cy="10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쉘프로그래밍에 대한 이미지 검색결과">
            <a:extLst>
              <a:ext uri="{FF2B5EF4-FFF2-40B4-BE49-F238E27FC236}">
                <a16:creationId xmlns:a16="http://schemas.microsoft.com/office/drawing/2014/main" id="{BE7D0A73-D19F-1F80-5D56-716C1DAF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505200"/>
            <a:ext cx="1386254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6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관리자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[3]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082753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742950"/>
            <a:ext cx="3962400" cy="3886202"/>
          </a:xfrm>
        </p:spPr>
        <p:txBody>
          <a:bodyPr/>
          <a:lstStyle/>
          <a:p>
            <a:r>
              <a:rPr lang="ko-KR" altLang="en-US" dirty="0" smtClean="0"/>
              <a:t>리눅스 그룹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 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groupadd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지정한 그룹을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 smtClean="0"/>
              <a:t>groupadd</a:t>
            </a:r>
            <a:r>
              <a:rPr lang="en-US" altLang="ko-KR" dirty="0" smtClean="0"/>
              <a:t> [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그룹명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g GID : </a:t>
            </a:r>
            <a:r>
              <a:rPr lang="ko-KR" altLang="en-US" dirty="0" err="1" smtClean="0"/>
              <a:t>구룹의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GID</a:t>
            </a:r>
            <a:r>
              <a:rPr lang="ko-KR" altLang="en-US" dirty="0" smtClean="0"/>
              <a:t>를 지정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o : GID </a:t>
            </a:r>
            <a:r>
              <a:rPr lang="ko-KR" altLang="en-US" dirty="0" smtClean="0"/>
              <a:t>중복 허용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groupadd</a:t>
            </a:r>
            <a:r>
              <a:rPr lang="en-US" altLang="ko-KR" dirty="0" smtClean="0"/>
              <a:t> student</a:t>
            </a:r>
          </a:p>
          <a:p>
            <a:pPr lvl="4"/>
            <a:r>
              <a:rPr lang="en-US" altLang="ko-KR" dirty="0" smtClean="0"/>
              <a:t>Student </a:t>
            </a:r>
            <a:r>
              <a:rPr lang="ko-KR" altLang="en-US" dirty="0" smtClean="0"/>
              <a:t>그룹을 생성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groupadd</a:t>
            </a:r>
            <a:r>
              <a:rPr lang="en-US" altLang="ko-KR" dirty="0" smtClean="0"/>
              <a:t> –g 4000 student</a:t>
            </a:r>
          </a:p>
          <a:p>
            <a:pPr lvl="4"/>
            <a:r>
              <a:rPr lang="en-US" altLang="ko-KR" dirty="0" smtClean="0"/>
              <a:t>4000</a:t>
            </a:r>
            <a:r>
              <a:rPr lang="ko-KR" altLang="en-US" dirty="0" smtClean="0"/>
              <a:t>번의 </a:t>
            </a:r>
            <a:r>
              <a:rPr lang="en-US" altLang="ko-KR" dirty="0" smtClean="0"/>
              <a:t>GID</a:t>
            </a:r>
            <a:r>
              <a:rPr lang="ko-KR" altLang="en-US" dirty="0" smtClean="0"/>
              <a:t>를 가지는 </a:t>
            </a:r>
            <a:r>
              <a:rPr lang="en-US" altLang="ko-KR" dirty="0" smtClean="0"/>
              <a:t>student </a:t>
            </a:r>
            <a:r>
              <a:rPr lang="ko-KR" altLang="en-US" dirty="0" smtClean="0"/>
              <a:t>그룹 생성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43400" y="742950"/>
            <a:ext cx="3962400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■"/>
              <a:tabLst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□"/>
              <a:tabLst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715963" marR="0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898525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  <a:p>
            <a:pPr lvl="1"/>
            <a:r>
              <a:rPr lang="ko-KR" altLang="en-US" dirty="0" smtClean="0"/>
              <a:t>그룹 생성</a:t>
            </a:r>
          </a:p>
          <a:p>
            <a:pPr lvl="2"/>
            <a:r>
              <a:rPr lang="en-US" altLang="ko-KR" dirty="0" err="1"/>
              <a:t>a</a:t>
            </a:r>
            <a:r>
              <a:rPr lang="en-US" altLang="ko-KR" dirty="0" err="1" smtClean="0"/>
              <a:t>ddgroup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지정한 그룹을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 smtClean="0"/>
              <a:t>addgroup</a:t>
            </a:r>
            <a:r>
              <a:rPr lang="en-US" altLang="ko-KR" dirty="0" smtClean="0"/>
              <a:t> [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그룹명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옵션</a:t>
            </a:r>
            <a:endParaRPr lang="en-US" altLang="ko-KR" dirty="0" smtClean="0"/>
          </a:p>
          <a:p>
            <a:pPr marL="358775" lvl="2" indent="0">
              <a:buNone/>
            </a:pPr>
            <a:r>
              <a:rPr lang="en-US" altLang="ko-KR" dirty="0" smtClean="0"/>
              <a:t>   --</a:t>
            </a:r>
            <a:r>
              <a:rPr lang="en-US" altLang="ko-KR" dirty="0" err="1"/>
              <a:t>gid</a:t>
            </a:r>
            <a:r>
              <a:rPr lang="en-US" altLang="ko-KR" dirty="0"/>
              <a:t> GID : </a:t>
            </a:r>
            <a:r>
              <a:rPr lang="ko-KR" altLang="en-US" dirty="0"/>
              <a:t>그룹의 </a:t>
            </a:r>
            <a:r>
              <a:rPr lang="en-US" altLang="ko-KR" dirty="0"/>
              <a:t>GID</a:t>
            </a:r>
            <a:r>
              <a:rPr lang="ko-KR" altLang="en-US" dirty="0"/>
              <a:t>를 지정</a:t>
            </a:r>
            <a:endParaRPr lang="en-US" altLang="ko-KR" dirty="0"/>
          </a:p>
          <a:p>
            <a:pPr marL="358775" lvl="2" indent="0">
              <a:buNone/>
            </a:pPr>
            <a:endParaRPr lang="en-US" altLang="ko-KR" dirty="0" smtClean="0"/>
          </a:p>
          <a:p>
            <a:pPr lvl="3"/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addgroup</a:t>
            </a:r>
            <a:r>
              <a:rPr lang="en-US" altLang="ko-KR" dirty="0" smtClean="0"/>
              <a:t> student</a:t>
            </a:r>
          </a:p>
          <a:p>
            <a:pPr lvl="4"/>
            <a:r>
              <a:rPr lang="en-US" altLang="ko-KR" dirty="0" smtClean="0"/>
              <a:t>student </a:t>
            </a:r>
            <a:r>
              <a:rPr lang="ko-KR" altLang="en-US" dirty="0" smtClean="0"/>
              <a:t>그룹을 생성</a:t>
            </a:r>
            <a:endParaRPr lang="en-US" altLang="ko-KR" dirty="0" smtClean="0"/>
          </a:p>
          <a:p>
            <a:pPr lvl="3"/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groupadd</a:t>
            </a:r>
            <a:r>
              <a:rPr lang="en-US" altLang="ko-KR" dirty="0" smtClean="0"/>
              <a:t> --</a:t>
            </a:r>
            <a:r>
              <a:rPr lang="en-US" altLang="ko-KR" dirty="0" err="1" smtClean="0"/>
              <a:t>gid</a:t>
            </a:r>
            <a:r>
              <a:rPr lang="en-US" altLang="ko-KR" dirty="0" smtClean="0"/>
              <a:t> 4000 student</a:t>
            </a:r>
          </a:p>
          <a:p>
            <a:pPr lvl="4"/>
            <a:r>
              <a:rPr lang="en-US" altLang="ko-KR" dirty="0" smtClean="0"/>
              <a:t>4000</a:t>
            </a:r>
            <a:r>
              <a:rPr lang="ko-KR" altLang="en-US" dirty="0" smtClean="0"/>
              <a:t>번의 </a:t>
            </a:r>
            <a:r>
              <a:rPr lang="en-US" altLang="ko-KR" dirty="0" smtClean="0"/>
              <a:t>GID</a:t>
            </a:r>
            <a:r>
              <a:rPr lang="ko-KR" altLang="en-US" dirty="0" smtClean="0"/>
              <a:t>를 가지는 </a:t>
            </a:r>
            <a:r>
              <a:rPr lang="en-US" altLang="ko-KR" dirty="0" smtClean="0"/>
              <a:t>student </a:t>
            </a:r>
            <a:r>
              <a:rPr lang="ko-KR" altLang="en-US" dirty="0" smtClean="0"/>
              <a:t>그룹 생성</a:t>
            </a:r>
            <a:endParaRPr lang="en-US" altLang="ko-KR" dirty="0" smtClean="0"/>
          </a:p>
          <a:p>
            <a:pPr marL="541338" lvl="3" indent="0">
              <a:buNone/>
            </a:pPr>
            <a:r>
              <a:rPr lang="en-US" altLang="ko-KR" dirty="0"/>
              <a:t>	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22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742950"/>
            <a:ext cx="3962400" cy="3886202"/>
          </a:xfrm>
        </p:spPr>
        <p:txBody>
          <a:bodyPr/>
          <a:lstStyle/>
          <a:p>
            <a:r>
              <a:rPr lang="ko-KR" altLang="en-US" dirty="0" smtClean="0"/>
              <a:t>그룹 정보 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groupmod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 정보를 수정</a:t>
            </a:r>
            <a:endParaRPr lang="en-US" altLang="ko-KR" dirty="0"/>
          </a:p>
          <a:p>
            <a:pPr lvl="2"/>
            <a:r>
              <a:rPr lang="en-US" altLang="ko-KR" sz="1000" dirty="0" err="1" smtClean="0"/>
              <a:t>groupmod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옵션</a:t>
            </a:r>
            <a:r>
              <a:rPr lang="en-US" altLang="ko-KR" sz="1000" dirty="0"/>
              <a:t>]  </a:t>
            </a:r>
            <a:r>
              <a:rPr lang="ko-KR" altLang="en-US" sz="1000" dirty="0" err="1"/>
              <a:t>그룹명</a:t>
            </a:r>
            <a:r>
              <a:rPr lang="en-US" altLang="ko-KR" sz="1000" dirty="0"/>
              <a:t> </a:t>
            </a:r>
            <a:endParaRPr lang="en-US" altLang="ko-KR" sz="1000" dirty="0" smtClean="0"/>
          </a:p>
          <a:p>
            <a:pPr lvl="2"/>
            <a:r>
              <a:rPr lang="ko-KR" altLang="en-US" sz="1100" dirty="0" smtClean="0"/>
              <a:t>옵션 </a:t>
            </a:r>
            <a:r>
              <a:rPr lang="en-US" altLang="ko-KR" sz="1100" dirty="0" smtClean="0"/>
              <a:t>:</a:t>
            </a:r>
          </a:p>
          <a:p>
            <a:pPr lvl="3"/>
            <a:r>
              <a:rPr lang="en-US" altLang="ko-KR" dirty="0" smtClean="0"/>
              <a:t>g  </a:t>
            </a:r>
            <a:r>
              <a:rPr lang="en-US" altLang="ko-KR" dirty="0"/>
              <a:t>GID : </a:t>
            </a:r>
            <a:r>
              <a:rPr lang="ko-KR" altLang="en-US" dirty="0"/>
              <a:t>그룹의</a:t>
            </a:r>
            <a:r>
              <a:rPr lang="en-US" altLang="ko-KR" dirty="0"/>
              <a:t> GID</a:t>
            </a:r>
            <a:r>
              <a:rPr lang="ko-KR" altLang="en-US" dirty="0"/>
              <a:t>를 수정 </a:t>
            </a:r>
            <a:endParaRPr lang="en-US" altLang="ko-KR" dirty="0"/>
          </a:p>
          <a:p>
            <a:pPr lvl="3"/>
            <a:r>
              <a:rPr lang="en-US" altLang="ko-KR" dirty="0" smtClean="0"/>
              <a:t>o   </a:t>
            </a:r>
            <a:r>
              <a:rPr lang="en-US" altLang="ko-KR" dirty="0"/>
              <a:t>: GID</a:t>
            </a:r>
            <a:r>
              <a:rPr lang="ko-KR" altLang="en-US" dirty="0"/>
              <a:t> 중복</a:t>
            </a:r>
            <a:r>
              <a:rPr lang="en-US" altLang="ko-KR" dirty="0"/>
              <a:t> </a:t>
            </a:r>
            <a:r>
              <a:rPr lang="ko-KR" altLang="en-US" dirty="0"/>
              <a:t>허용</a:t>
            </a:r>
            <a:endParaRPr lang="en-US" altLang="ko-KR" dirty="0"/>
          </a:p>
          <a:p>
            <a:pPr lvl="3"/>
            <a:r>
              <a:rPr lang="en-US" altLang="ko-KR" dirty="0" smtClean="0"/>
              <a:t>n   </a:t>
            </a:r>
            <a:r>
              <a:rPr lang="ko-KR" altLang="en-US" dirty="0" err="1"/>
              <a:t>그룹명</a:t>
            </a:r>
            <a:r>
              <a:rPr lang="ko-KR" altLang="en-US" dirty="0"/>
              <a:t> </a:t>
            </a:r>
            <a:r>
              <a:rPr lang="en-US" altLang="ko-KR" dirty="0"/>
              <a:t>:  </a:t>
            </a:r>
            <a:r>
              <a:rPr lang="ko-KR" altLang="en-US" dirty="0" err="1"/>
              <a:t>그룹명을</a:t>
            </a:r>
            <a:r>
              <a:rPr lang="ko-KR" altLang="en-US" dirty="0"/>
              <a:t> 다른 이름으로 변경</a:t>
            </a:r>
            <a:r>
              <a:rPr lang="en-US" altLang="ko-KR" dirty="0"/>
              <a:t>  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/>
              <a:t>groupmod</a:t>
            </a:r>
            <a:r>
              <a:rPr lang="ko-KR" altLang="en-US" dirty="0"/>
              <a:t> </a:t>
            </a:r>
            <a:r>
              <a:rPr lang="en-US" altLang="ko-KR" dirty="0"/>
              <a:t>–g</a:t>
            </a:r>
            <a:r>
              <a:rPr lang="ko-KR" altLang="en-US" dirty="0"/>
              <a:t> </a:t>
            </a:r>
            <a:r>
              <a:rPr lang="en-US" altLang="ko-KR" dirty="0"/>
              <a:t>3000 </a:t>
            </a:r>
            <a:r>
              <a:rPr lang="en-US" altLang="ko-KR" dirty="0" smtClean="0"/>
              <a:t>student</a:t>
            </a:r>
          </a:p>
          <a:p>
            <a:pPr lvl="4"/>
            <a:r>
              <a:rPr lang="en-US" altLang="ko-KR" dirty="0" smtClean="0"/>
              <a:t>student</a:t>
            </a:r>
            <a:r>
              <a:rPr lang="ko-KR" altLang="en-US" dirty="0" smtClean="0"/>
              <a:t> 그룹을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gid</a:t>
            </a:r>
            <a:r>
              <a:rPr lang="ko-KR" altLang="en-US" dirty="0" smtClean="0"/>
              <a:t> </a:t>
            </a:r>
            <a:r>
              <a:rPr lang="en-US" altLang="ko-KR" dirty="0" smtClean="0"/>
              <a:t>3000</a:t>
            </a:r>
            <a:r>
              <a:rPr lang="ko-KR" altLang="en-US" dirty="0" smtClean="0"/>
              <a:t>으로 변경</a:t>
            </a:r>
            <a:endParaRPr lang="en-US" altLang="ko-KR" dirty="0"/>
          </a:p>
          <a:p>
            <a:pPr lvl="3"/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/>
              <a:t>groupmod</a:t>
            </a:r>
            <a:r>
              <a:rPr lang="en-US" altLang="ko-KR" dirty="0"/>
              <a:t> –n guest </a:t>
            </a:r>
            <a:r>
              <a:rPr lang="en-US" altLang="ko-KR" dirty="0" smtClean="0"/>
              <a:t>student</a:t>
            </a:r>
          </a:p>
          <a:p>
            <a:pPr lvl="4"/>
            <a:r>
              <a:rPr lang="en-US" altLang="ko-KR" dirty="0" smtClean="0"/>
              <a:t>student </a:t>
            </a:r>
            <a:r>
              <a:rPr lang="ko-KR" altLang="en-US" dirty="0"/>
              <a:t>그룹을 </a:t>
            </a:r>
            <a:r>
              <a:rPr lang="en-US" altLang="ko-KR" dirty="0"/>
              <a:t>guest </a:t>
            </a:r>
            <a:r>
              <a:rPr lang="ko-KR" altLang="en-US" dirty="0"/>
              <a:t>그룹으로 변경</a:t>
            </a:r>
          </a:p>
          <a:p>
            <a:pPr lvl="3"/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572000" y="740833"/>
            <a:ext cx="3962400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■"/>
              <a:tabLst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□"/>
              <a:tabLst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715963" marR="0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898525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그룹 삭제</a:t>
            </a:r>
          </a:p>
          <a:p>
            <a:pPr lvl="1"/>
            <a:r>
              <a:rPr lang="en-US" altLang="ko-KR" dirty="0" err="1" smtClean="0"/>
              <a:t>groupdel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지정한 그룹을 삭제</a:t>
            </a:r>
          </a:p>
          <a:p>
            <a:pPr lvl="2"/>
            <a:r>
              <a:rPr lang="en-US" altLang="ko-KR" sz="1000" dirty="0" err="1"/>
              <a:t>g</a:t>
            </a:r>
            <a:r>
              <a:rPr lang="en-US" altLang="ko-KR" sz="1000" dirty="0" err="1" smtClean="0"/>
              <a:t>roupdel</a:t>
            </a:r>
            <a:r>
              <a:rPr lang="ko-KR" altLang="en-US" sz="1000" dirty="0" smtClean="0"/>
              <a:t>  </a:t>
            </a:r>
            <a:r>
              <a:rPr lang="ko-KR" altLang="en-US" sz="1000" dirty="0" err="1" smtClean="0"/>
              <a:t>그룹명</a:t>
            </a:r>
            <a:r>
              <a:rPr lang="ko-KR" altLang="en-US" sz="1000" dirty="0" smtClean="0"/>
              <a:t> </a:t>
            </a:r>
          </a:p>
          <a:p>
            <a:pPr marL="541338" lvl="3" indent="0">
              <a:buNone/>
            </a:pPr>
            <a:endParaRPr lang="ko-KR" altLang="en-US" dirty="0" smtClean="0"/>
          </a:p>
          <a:p>
            <a:pPr lvl="3"/>
            <a:r>
              <a:rPr lang="en-US" altLang="ko-KR" dirty="0" err="1" smtClean="0"/>
              <a:t>sudo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groupdel</a:t>
            </a:r>
            <a:r>
              <a:rPr lang="en-US" altLang="ko-KR" dirty="0" smtClean="0"/>
              <a:t> student</a:t>
            </a:r>
          </a:p>
          <a:p>
            <a:pPr lvl="4"/>
            <a:r>
              <a:rPr lang="en-US" altLang="ko-KR" dirty="0" smtClean="0"/>
              <a:t>Student </a:t>
            </a:r>
            <a:r>
              <a:rPr lang="ko-KR" altLang="en-US" dirty="0" smtClean="0"/>
              <a:t>그룹을 삭제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411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그룹 암호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gpasswd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지정한 그룹에 패스워드를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 파일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/group         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gshadow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 smtClean="0"/>
              <a:t>gpasswd</a:t>
            </a:r>
            <a:r>
              <a:rPr lang="en-US" altLang="ko-KR" dirty="0" smtClean="0"/>
              <a:t> [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그룹명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 </a:t>
            </a:r>
            <a:r>
              <a:rPr lang="ko-KR" altLang="en-US" dirty="0" err="1" smtClean="0"/>
              <a:t>사용자계정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계정을 그룹에 추가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 </a:t>
            </a:r>
            <a:r>
              <a:rPr lang="ko-KR" altLang="en-US" dirty="0" err="1" smtClean="0"/>
              <a:t>사용자계정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계정을 그룹에서 삭제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 : </a:t>
            </a:r>
            <a:r>
              <a:rPr lang="ko-KR" altLang="en-US" dirty="0" smtClean="0"/>
              <a:t>그룹 암호를 삭제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181350"/>
            <a:ext cx="46386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1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소속 그룹 변경</a:t>
            </a:r>
            <a:endParaRPr lang="en-US" altLang="ko-KR" dirty="0" smtClean="0"/>
          </a:p>
          <a:p>
            <a:pPr lvl="1"/>
            <a:r>
              <a:rPr lang="en-US" altLang="ko-KR" dirty="0" err="1"/>
              <a:t>n</a:t>
            </a:r>
            <a:r>
              <a:rPr lang="en-US" altLang="ko-KR" dirty="0" err="1" smtClean="0"/>
              <a:t>ewgrp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작업을 하면서 현재 소속 그룹에서 다른 그룹으로 소속 그룹을 변경해야 하는 경우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err="1" smtClean="0"/>
              <a:t>newgrp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그룹명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3"/>
            <a:r>
              <a:rPr lang="en-US" altLang="ko-KR" dirty="0" smtClean="0"/>
              <a:t>root </a:t>
            </a:r>
            <a:r>
              <a:rPr lang="ko-KR" altLang="en-US" dirty="0" smtClean="0"/>
              <a:t>권한이 아닌 일반 계정으로 수행할 것 </a:t>
            </a:r>
            <a:endParaRPr lang="en-US" altLang="ko-KR" dirty="0"/>
          </a:p>
          <a:p>
            <a:pPr lvl="4"/>
            <a:r>
              <a:rPr lang="en-US" altLang="ko-KR" dirty="0" smtClean="0"/>
              <a:t>1000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1001 </a:t>
            </a:r>
            <a:r>
              <a:rPr lang="ko-KR" altLang="en-US" dirty="0" smtClean="0"/>
              <a:t>으로 변경됨을 알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571750"/>
            <a:ext cx="6972300" cy="18764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71800" y="3028950"/>
            <a:ext cx="2057400" cy="1728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08489" y="3867150"/>
            <a:ext cx="1487311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접속 사용자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who</a:t>
            </a:r>
          </a:p>
          <a:p>
            <a:pPr lvl="1"/>
            <a:r>
              <a:rPr lang="ko-KR" altLang="en-US" dirty="0" smtClean="0"/>
              <a:t>현재 시스템에 접속한 사용자의 정보를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who [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옵션 </a:t>
            </a:r>
            <a:r>
              <a:rPr lang="en-US" altLang="ko-KR" dirty="0" smtClean="0"/>
              <a:t>:</a:t>
            </a:r>
          </a:p>
          <a:p>
            <a:pPr lvl="3"/>
            <a:r>
              <a:rPr lang="en-US" altLang="ko-KR" dirty="0" smtClean="0"/>
              <a:t>q  : </a:t>
            </a:r>
            <a:r>
              <a:rPr lang="ko-KR" altLang="en-US" dirty="0" smtClean="0"/>
              <a:t>사용자 </a:t>
            </a:r>
            <a:r>
              <a:rPr lang="ko-KR" altLang="en-US" dirty="0" err="1" smtClean="0"/>
              <a:t>계정명만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H : </a:t>
            </a:r>
            <a:r>
              <a:rPr lang="ko-KR" altLang="en-US" dirty="0" smtClean="0"/>
              <a:t>출력 항목에 대한 타이틀도 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b : </a:t>
            </a:r>
            <a:r>
              <a:rPr lang="ko-KR" altLang="en-US" dirty="0" smtClean="0"/>
              <a:t>마지막으로 </a:t>
            </a:r>
            <a:r>
              <a:rPr lang="ko-KR" altLang="en-US" dirty="0" err="1" smtClean="0"/>
              <a:t>재시작한</a:t>
            </a:r>
            <a:r>
              <a:rPr lang="ko-KR" altLang="en-US" dirty="0" smtClean="0"/>
              <a:t> 날짜와 시간을 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 : </a:t>
            </a:r>
            <a:r>
              <a:rPr lang="ko-KR" altLang="en-US" dirty="0" smtClean="0"/>
              <a:t>현재 사용자 계정의 정보를 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 : </a:t>
            </a:r>
            <a:r>
              <a:rPr lang="ko-KR" altLang="en-US" dirty="0" smtClean="0"/>
              <a:t>현재 런 레벨을 출력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789075"/>
            <a:ext cx="4038600" cy="17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7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접속 사용자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</a:t>
            </a:r>
          </a:p>
          <a:p>
            <a:pPr lvl="1"/>
            <a:r>
              <a:rPr lang="ko-KR" altLang="en-US" dirty="0" smtClean="0"/>
              <a:t>현재 시스템에 접속한 사용자의 정보와 작업 정보를 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 [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]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last</a:t>
            </a:r>
          </a:p>
          <a:p>
            <a:pPr lvl="1"/>
            <a:r>
              <a:rPr lang="ko-KR" altLang="en-US" dirty="0" smtClean="0"/>
              <a:t>현재 시스템에 접속한 사용자의 이름과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로그아웃 정보를 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last [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76550"/>
            <a:ext cx="6262688" cy="15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7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사용자의 소속 그룹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groups</a:t>
            </a:r>
          </a:p>
          <a:p>
            <a:pPr lvl="1"/>
            <a:r>
              <a:rPr lang="ko-KR" altLang="en-US" dirty="0" smtClean="0"/>
              <a:t>사용자 계정이 속한 그룹을 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Groups [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]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Root </a:t>
            </a:r>
            <a:r>
              <a:rPr lang="ko-KR" altLang="en-US" dirty="0" smtClean="0"/>
              <a:t>권한의 사용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su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root </a:t>
            </a:r>
            <a:r>
              <a:rPr lang="ko-KR" altLang="en-US" dirty="0" smtClean="0"/>
              <a:t>계정으로 전환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whoami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통해 계정을 확인할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사용자 계정으로 돌아가려면 </a:t>
            </a:r>
            <a:r>
              <a:rPr lang="en-US" altLang="ko-KR" dirty="0" smtClean="0"/>
              <a:t>exit </a:t>
            </a:r>
            <a:r>
              <a:rPr lang="ko-KR" altLang="en-US" dirty="0" smtClean="0"/>
              <a:t>명령어를 실행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0108" b="4286"/>
          <a:stretch/>
        </p:blipFill>
        <p:spPr>
          <a:xfrm flipV="1">
            <a:off x="3276600" y="1123950"/>
            <a:ext cx="5029200" cy="5051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219450"/>
            <a:ext cx="36099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7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관리자 명령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passwd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계정의 패스워드 설정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passwd</a:t>
            </a:r>
            <a:r>
              <a:rPr lang="en-US" altLang="ko-KR" dirty="0" smtClean="0"/>
              <a:t> [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] [</a:t>
            </a:r>
            <a:r>
              <a:rPr lang="ko-KR" altLang="en-US" dirty="0" smtClean="0"/>
              <a:t>사용자 계정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 smtClean="0"/>
              <a:t>옵션 </a:t>
            </a:r>
            <a:r>
              <a:rPr lang="en-US" altLang="ko-KR" dirty="0" smtClean="0"/>
              <a:t>:</a:t>
            </a:r>
          </a:p>
          <a:p>
            <a:pPr lvl="3"/>
            <a:r>
              <a:rPr lang="en-US" altLang="ko-KR" dirty="0" smtClean="0"/>
              <a:t>l : </a:t>
            </a:r>
            <a:r>
              <a:rPr lang="ko-KR" altLang="en-US" dirty="0" smtClean="0"/>
              <a:t>지정한 계정의 암호를 잠금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u : </a:t>
            </a:r>
            <a:r>
              <a:rPr lang="ko-KR" altLang="en-US" dirty="0" smtClean="0"/>
              <a:t>암호 잠금을 해제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 : </a:t>
            </a:r>
            <a:r>
              <a:rPr lang="ko-KR" altLang="en-US" dirty="0" smtClean="0"/>
              <a:t>지정한 계정의 암호를 삭제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419350"/>
            <a:ext cx="40957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 </a:t>
            </a:r>
            <a:r>
              <a:rPr lang="en-US" altLang="ko-KR" dirty="0"/>
              <a:t>[4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131709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39EEA-321E-E7EA-1736-0569A61F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1A79E-E221-C943-991D-19E00183E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42950"/>
            <a:ext cx="4800600" cy="3886202"/>
          </a:xfrm>
        </p:spPr>
        <p:txBody>
          <a:bodyPr>
            <a:normAutofit/>
          </a:bodyPr>
          <a:lstStyle/>
          <a:p>
            <a:r>
              <a:rPr lang="ko-KR" altLang="en-US" dirty="0"/>
              <a:t>운영체제 종류</a:t>
            </a:r>
            <a:endParaRPr lang="en-US" altLang="ko-KR" dirty="0"/>
          </a:p>
          <a:p>
            <a:pPr lvl="1"/>
            <a:r>
              <a:rPr lang="ko-KR" altLang="en-US" dirty="0"/>
              <a:t>솔라리스</a:t>
            </a:r>
            <a:r>
              <a:rPr lang="en-US" altLang="ko-KR" dirty="0"/>
              <a:t>(Solaris)</a:t>
            </a:r>
          </a:p>
          <a:p>
            <a:pPr lvl="2"/>
            <a:r>
              <a:rPr lang="ko-KR" altLang="en-US" dirty="0"/>
              <a:t>썬</a:t>
            </a:r>
            <a:r>
              <a:rPr lang="en-US" altLang="ko-KR" dirty="0"/>
              <a:t>(SUN)</a:t>
            </a:r>
            <a:r>
              <a:rPr lang="ko-KR" altLang="en-US" dirty="0"/>
              <a:t>에서 개발한 시스템 </a:t>
            </a:r>
            <a:r>
              <a:rPr lang="en-US" altLang="ko-KR" dirty="0"/>
              <a:t>V </a:t>
            </a:r>
            <a:r>
              <a:rPr lang="ko-KR" altLang="en-US" dirty="0"/>
              <a:t>기반의 운영체제</a:t>
            </a:r>
            <a:endParaRPr lang="en-US" altLang="ko-KR" dirty="0"/>
          </a:p>
          <a:p>
            <a:pPr lvl="3"/>
            <a:r>
              <a:rPr lang="ko-KR" altLang="en-US" dirty="0"/>
              <a:t>썬 워크스테이션에서 전문가들이 주로 사용</a:t>
            </a:r>
            <a:endParaRPr lang="en-US" altLang="ko-KR" dirty="0"/>
          </a:p>
          <a:p>
            <a:pPr lvl="1"/>
            <a:r>
              <a:rPr lang="ko-KR" altLang="en-US" dirty="0"/>
              <a:t>맥 </a:t>
            </a:r>
            <a:r>
              <a:rPr lang="en-US" altLang="ko-KR" dirty="0"/>
              <a:t>OS(Mac OS)</a:t>
            </a:r>
          </a:p>
          <a:p>
            <a:pPr lvl="2"/>
            <a:r>
              <a:rPr lang="en-US" altLang="ko-KR" dirty="0"/>
              <a:t>1984</a:t>
            </a:r>
            <a:r>
              <a:rPr lang="ko-KR" altLang="en-US" dirty="0"/>
              <a:t>년 애플 매킨토시 컴퓨터용 운영체제로 개발</a:t>
            </a:r>
            <a:endParaRPr lang="en-US" altLang="ko-KR" dirty="0"/>
          </a:p>
          <a:p>
            <a:pPr lvl="3"/>
            <a:r>
              <a:rPr lang="ko-KR" altLang="en-US" dirty="0"/>
              <a:t>개인용 컴퓨터에 </a:t>
            </a:r>
            <a:r>
              <a:rPr lang="en-US" altLang="ko-KR" dirty="0"/>
              <a:t>GUI</a:t>
            </a:r>
            <a:r>
              <a:rPr lang="ko-KR" altLang="en-US" dirty="0"/>
              <a:t>를 처음으로 도입</a:t>
            </a:r>
            <a:endParaRPr lang="en-US" altLang="ko-KR" dirty="0"/>
          </a:p>
          <a:p>
            <a:pPr lvl="2"/>
            <a:r>
              <a:rPr lang="ko-KR" altLang="en-US" dirty="0"/>
              <a:t>맥 </a:t>
            </a:r>
            <a:r>
              <a:rPr lang="en-US" altLang="ko-KR" dirty="0"/>
              <a:t>OS X</a:t>
            </a:r>
          </a:p>
          <a:p>
            <a:pPr lvl="3">
              <a:defRPr/>
            </a:pPr>
            <a:r>
              <a:rPr lang="en-US" altLang="ko-KR" dirty="0"/>
              <a:t>2002</a:t>
            </a:r>
            <a:r>
              <a:rPr lang="ko-KR" altLang="en-US" dirty="0"/>
              <a:t>년에 </a:t>
            </a:r>
            <a:r>
              <a:rPr lang="en-US" altLang="ko-KR" dirty="0" err="1"/>
              <a:t>NeXTSTEP</a:t>
            </a:r>
            <a:r>
              <a:rPr lang="en-US" altLang="ko-KR" dirty="0"/>
              <a:t> </a:t>
            </a:r>
            <a:r>
              <a:rPr lang="ko-KR" altLang="en-US" dirty="0"/>
              <a:t>운영체제와 </a:t>
            </a:r>
            <a:r>
              <a:rPr lang="en-US" altLang="ko-KR" dirty="0"/>
              <a:t>BSD </a:t>
            </a:r>
            <a:r>
              <a:rPr lang="ko-KR" altLang="en-US" dirty="0"/>
              <a:t>유닉스를 기반으로 개발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문서편집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멀티미디어 등의 분야에서 많이 사용됨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모바일 기기용 운영체제</a:t>
            </a:r>
            <a:endParaRPr lang="en-US" altLang="ko-KR" dirty="0"/>
          </a:p>
          <a:p>
            <a:pPr lvl="1"/>
            <a:r>
              <a:rPr lang="ko-KR" altLang="en-US" dirty="0"/>
              <a:t>안드로이드</a:t>
            </a:r>
            <a:r>
              <a:rPr lang="en-US" altLang="ko-KR" dirty="0"/>
              <a:t>(Android)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리눅스 기반 모바일 기기용</a:t>
            </a:r>
            <a:endParaRPr lang="en-US" altLang="ko-KR" dirty="0"/>
          </a:p>
          <a:p>
            <a:pPr lvl="2"/>
            <a:r>
              <a:rPr lang="ko-KR" altLang="en-US" dirty="0"/>
              <a:t>주로 스마트폰</a:t>
            </a:r>
            <a:r>
              <a:rPr lang="en-US" altLang="ko-KR" dirty="0"/>
              <a:t>, </a:t>
            </a:r>
            <a:r>
              <a:rPr lang="ko-KR" altLang="en-US" dirty="0"/>
              <a:t>태블릿 </a:t>
            </a:r>
            <a:r>
              <a:rPr lang="en-US" altLang="ko-KR" dirty="0"/>
              <a:t>PC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개방형 운영체제로 소스 코드 등 공개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231A79E-E221-C943-991D-19E00183E788}"/>
              </a:ext>
            </a:extLst>
          </p:cNvPr>
          <p:cNvSpPr txBox="1">
            <a:spLocks/>
          </p:cNvSpPr>
          <p:nvPr/>
        </p:nvSpPr>
        <p:spPr>
          <a:xfrm>
            <a:off x="4267200" y="3257550"/>
            <a:ext cx="3657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■"/>
              <a:tabLst/>
              <a:defRPr lang="en-US" altLang="en-US" sz="1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58775" marR="0" indent="-17621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□"/>
              <a:tabLst/>
              <a:defRPr lang="en-US" sz="1200" b="0" kern="1200" baseline="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541338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715963" marR="0" indent="-1746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105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898525" marR="0" indent="-1825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lang="en-JM" sz="1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JM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smtClean="0"/>
              <a:t>iOS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맥 </a:t>
            </a:r>
            <a:r>
              <a:rPr lang="en-US" altLang="ko-KR" dirty="0" smtClean="0"/>
              <a:t>OS X</a:t>
            </a:r>
            <a:r>
              <a:rPr lang="ko-KR" altLang="en-US" dirty="0" smtClean="0"/>
              <a:t>를 기반으로 개발된 모바일 기기용 운영체제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애플사의 </a:t>
            </a:r>
            <a:r>
              <a:rPr lang="en-US" altLang="ko-KR" dirty="0" smtClean="0"/>
              <a:t>iPhone, iPad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2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명령어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 </a:t>
            </a:r>
            <a:r>
              <a:rPr lang="en-US" altLang="ko-KR" dirty="0" smtClean="0"/>
              <a:t>[</a:t>
            </a:r>
            <a:r>
              <a:rPr lang="ko-KR" altLang="en-US" dirty="0" smtClean="0"/>
              <a:t>옵션</a:t>
            </a:r>
            <a:r>
              <a:rPr lang="en-US" altLang="ko-KR" dirty="0"/>
              <a:t>]</a:t>
            </a:r>
            <a:r>
              <a:rPr lang="en-US" altLang="ko-KR" dirty="0" smtClean="0"/>
              <a:t> [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… ]</a:t>
            </a:r>
            <a:endParaRPr lang="en-US" altLang="ko-KR" dirty="0"/>
          </a:p>
          <a:p>
            <a:pPr lvl="2"/>
            <a:r>
              <a:rPr lang="ko-KR" altLang="en-US" dirty="0" smtClean="0"/>
              <a:t>명령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리눅스를 사용하기 위해 사용자가 입력하는 명령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옵션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명령의 세부 기능 선택으로 </a:t>
            </a:r>
            <a:r>
              <a:rPr lang="ko-KR" altLang="en-US" dirty="0" smtClean="0"/>
              <a:t>영문자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소문자 또는 대문자</a:t>
            </a:r>
            <a:r>
              <a:rPr lang="en-US" altLang="ko-KR" dirty="0"/>
              <a:t>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명령의 종류에 따라 필요 여부가 다름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인자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명령에 전달되는 하나 이상의 값으로 주로 파일명이나 디렉터리명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err="1" smtClean="0"/>
              <a:t>pwd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ls –al</a:t>
            </a:r>
          </a:p>
          <a:p>
            <a:pPr lvl="3"/>
            <a:r>
              <a:rPr lang="en-US" altLang="ko-KR" dirty="0" err="1" smtClean="0"/>
              <a:t>cp</a:t>
            </a:r>
            <a:r>
              <a:rPr lang="en-US" altLang="ko-KR" dirty="0" smtClean="0"/>
              <a:t> new.dat old.dat</a:t>
            </a:r>
          </a:p>
          <a:p>
            <a:pPr lvl="3"/>
            <a:r>
              <a:rPr lang="en-US" altLang="ko-KR" dirty="0" err="1" smtClean="0"/>
              <a:t>rm</a:t>
            </a:r>
            <a:r>
              <a:rPr lang="en-US" altLang="ko-KR" dirty="0" smtClean="0"/>
              <a:t> –r directory</a:t>
            </a:r>
          </a:p>
        </p:txBody>
      </p:sp>
    </p:spTree>
    <p:extLst>
      <p:ext uri="{BB962C8B-B14F-4D97-AF65-F5344CB8AC3E}">
        <p14:creationId xmlns:p14="http://schemas.microsoft.com/office/powerpoint/2010/main" val="66183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date : </a:t>
            </a:r>
            <a:r>
              <a:rPr lang="ko-KR" altLang="en-US" dirty="0" smtClean="0"/>
              <a:t>현재 날짜와 시간을 출력</a:t>
            </a:r>
            <a:endParaRPr lang="en-US" altLang="ko-KR" dirty="0" smtClean="0"/>
          </a:p>
          <a:p>
            <a:r>
              <a:rPr lang="en-US" altLang="ko-KR" dirty="0" err="1" smtClean="0"/>
              <a:t>cal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달력을 출력</a:t>
            </a:r>
            <a:endParaRPr lang="en-US" altLang="ko-KR" dirty="0" smtClean="0"/>
          </a:p>
          <a:p>
            <a:r>
              <a:rPr lang="en-US" altLang="ko-KR" dirty="0" smtClean="0"/>
              <a:t>hostname : </a:t>
            </a:r>
            <a:r>
              <a:rPr lang="ko-KR" altLang="en-US" dirty="0" smtClean="0"/>
              <a:t>시스템 정보 중 컴퓨터의 이름을 출력</a:t>
            </a:r>
            <a:endParaRPr lang="en-US" altLang="ko-KR" dirty="0" smtClean="0"/>
          </a:p>
          <a:p>
            <a:r>
              <a:rPr lang="en-US" altLang="ko-KR" dirty="0" err="1" smtClean="0"/>
              <a:t>uname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운영 체제에 대한 정보를 출력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uname</a:t>
            </a:r>
            <a:r>
              <a:rPr lang="en-US" altLang="ko-KR" dirty="0" smtClean="0"/>
              <a:t> –a)</a:t>
            </a:r>
          </a:p>
          <a:p>
            <a:r>
              <a:rPr lang="en-US" altLang="ko-KR" dirty="0" smtClean="0"/>
              <a:t>who am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whoami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현재 사용자에 대한 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관리자는 관리자</a:t>
            </a:r>
            <a:r>
              <a:rPr lang="en-US" altLang="ko-KR" dirty="0" smtClean="0"/>
              <a:t>(root)</a:t>
            </a:r>
            <a:r>
              <a:rPr lang="ko-KR" altLang="en-US" dirty="0" smtClean="0"/>
              <a:t>와 사용자 계정을 바꿔가며 작업하는 경우가 존재하기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어떤 사용자로 명령을 수행하는지 확인할 필요가 있음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whatis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명령어에 대한 간단한 설명</a:t>
            </a:r>
            <a:endParaRPr lang="en-US" altLang="ko-KR" dirty="0" smtClean="0"/>
          </a:p>
          <a:p>
            <a:r>
              <a:rPr lang="en-US" altLang="ko-KR" dirty="0" err="1" smtClean="0"/>
              <a:t>whereis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명령어의 위치를 출력</a:t>
            </a:r>
            <a:endParaRPr lang="en-US" altLang="ko-KR" dirty="0" smtClean="0"/>
          </a:p>
          <a:p>
            <a:r>
              <a:rPr lang="en-US" altLang="ko-KR" dirty="0" smtClean="0"/>
              <a:t>clear : </a:t>
            </a:r>
            <a:r>
              <a:rPr lang="ko-KR" altLang="en-US" dirty="0" smtClean="0"/>
              <a:t>현재 터미널 화면을 지움</a:t>
            </a:r>
            <a:endParaRPr lang="en-US" altLang="ko-KR" dirty="0" smtClean="0"/>
          </a:p>
          <a:p>
            <a:r>
              <a:rPr lang="en-US" altLang="ko-KR" dirty="0" smtClean="0"/>
              <a:t>exit : </a:t>
            </a:r>
            <a:r>
              <a:rPr lang="ko-KR" altLang="en-US" dirty="0" smtClean="0"/>
              <a:t>현재 접속을 </a:t>
            </a:r>
            <a:r>
              <a:rPr lang="ko-KR" altLang="en-US" dirty="0" smtClean="0"/>
              <a:t>해제</a:t>
            </a:r>
            <a:endParaRPr lang="en-US" altLang="ko-KR" dirty="0" smtClean="0"/>
          </a:p>
          <a:p>
            <a:r>
              <a:rPr lang="en-US" altLang="ko-KR" dirty="0" smtClean="0"/>
              <a:t>man : </a:t>
            </a:r>
            <a:r>
              <a:rPr lang="ko-KR" altLang="en-US" dirty="0" smtClean="0"/>
              <a:t>명령에 대한 매뉴얼을 보여주며 </a:t>
            </a:r>
            <a:r>
              <a:rPr lang="en-US" altLang="ko-KR" dirty="0" smtClean="0"/>
              <a:t>q </a:t>
            </a:r>
            <a:r>
              <a:rPr lang="ko-KR" altLang="en-US" dirty="0" smtClean="0"/>
              <a:t>를 누르면 종료</a:t>
            </a:r>
            <a:endParaRPr lang="en-US" altLang="ko-KR" dirty="0" smtClean="0"/>
          </a:p>
          <a:p>
            <a:r>
              <a:rPr lang="en-US" altLang="ko-KR" dirty="0" err="1" smtClean="0"/>
              <a:t>passwd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현재 설정되어 있는 사용자 패스워드를 변경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50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p.61 </a:t>
            </a:r>
            <a:r>
              <a:rPr lang="ko-KR" altLang="en-US" dirty="0" smtClean="0"/>
              <a:t>페이지 명령어 수행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219200"/>
            <a:ext cx="65246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p.61 </a:t>
            </a:r>
            <a:r>
              <a:rPr lang="ko-KR" altLang="en-US" dirty="0" smtClean="0"/>
              <a:t>페이지 명령어 수행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962150"/>
            <a:ext cx="65817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2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리눅스 파일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주로 데이터를 저장하기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디렉토리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파일이나 하위 디렉터리에 대한 정보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리눅스에서는 디렉토리도 파일로 취급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심볼릭</a:t>
            </a:r>
            <a:r>
              <a:rPr lang="ko-KR" altLang="en-US" dirty="0" smtClean="0"/>
              <a:t> 링크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원본 파일을 대신해서 다른 이름으로 파일을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장치 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하드 디스크나 키보드와 같은 각종 장치도 파일로 취급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리눅스 디렉토리 계층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파일의 효율적 관리를 위해 리눅스에서는 디렉토리 구조 계층을 트리 구조로 표현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bin : </a:t>
            </a:r>
            <a:r>
              <a:rPr lang="ko-KR" altLang="en-US" dirty="0" smtClean="0"/>
              <a:t>리눅스 명령어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etc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각종 설정 파일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usr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사용자 프로그램과 라이브러리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home : </a:t>
            </a:r>
            <a:r>
              <a:rPr lang="ko-KR" altLang="en-US" dirty="0" smtClean="0"/>
              <a:t>사용자 홈 디렉토리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boot : </a:t>
            </a:r>
            <a:r>
              <a:rPr lang="ko-KR" altLang="en-US" dirty="0" smtClean="0"/>
              <a:t>부팅 과정에 필요한 파일</a:t>
            </a:r>
            <a:endParaRPr lang="en-US" altLang="ko-KR" dirty="0" smtClean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D28945-D14D-481A-90E7-36F770F14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9045"/>
          <a:stretch/>
        </p:blipFill>
        <p:spPr>
          <a:xfrm>
            <a:off x="4211689" y="2800350"/>
            <a:ext cx="4551311" cy="1706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90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루트 디렉토리 </a:t>
            </a:r>
            <a:r>
              <a:rPr lang="en-US" altLang="ko-KR" dirty="0" smtClean="0"/>
              <a:t>( / )</a:t>
            </a:r>
          </a:p>
          <a:p>
            <a:pPr lvl="1"/>
            <a:r>
              <a:rPr lang="ko-KR" altLang="en-US" dirty="0" smtClean="0"/>
              <a:t>모든 디렉토리의 최상위 디렉토리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/ </a:t>
            </a:r>
            <a:r>
              <a:rPr lang="ko-KR" altLang="en-US" dirty="0" smtClean="0"/>
              <a:t>디렉토리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@ </a:t>
            </a:r>
            <a:r>
              <a:rPr lang="ko-KR" altLang="en-US" dirty="0" err="1" smtClean="0"/>
              <a:t>심볼릭</a:t>
            </a:r>
            <a:r>
              <a:rPr lang="ko-KR" altLang="en-US" dirty="0" smtClean="0"/>
              <a:t> 링크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2009775"/>
            <a:ext cx="63722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작업 디렉토리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사용중인 디렉토리로 현재 위치를 말함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 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홈 디렉토리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사용자에게 주어진 디렉토리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사용자는 자신의 홈 디렉토리에 파일이나 서브 디렉토리를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~ </a:t>
            </a:r>
            <a:r>
              <a:rPr lang="ko-KR" altLang="en-US" dirty="0" smtClean="0"/>
              <a:t>로 표현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경로명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경로명은 파일 시스템에서 디렉토리 계층 구조에 있는 특정 파일이나 디렉토리의 위치를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경로를 구분하는 </a:t>
            </a:r>
            <a:r>
              <a:rPr lang="ko-KR" altLang="en-US" dirty="0" err="1" smtClean="0"/>
              <a:t>구분자로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를 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7009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절대 경로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루트 디렉토리부터의 위치로 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 시작하는 경로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루트 디렉토리부터 특정 파일이나 디렉토리 위치까지 중간에 </a:t>
            </a:r>
            <a:r>
              <a:rPr lang="ko-KR" altLang="en-US" dirty="0" smtClean="0"/>
              <a:t>모든 디렉토리의 이름을 표시</a:t>
            </a:r>
            <a:endParaRPr lang="en-US" altLang="ko-KR" dirty="0"/>
          </a:p>
          <a:p>
            <a:pPr lvl="2"/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/network/interfaces</a:t>
            </a:r>
          </a:p>
          <a:p>
            <a:pPr lvl="2"/>
            <a:endParaRPr lang="en-US" altLang="ko-KR" dirty="0"/>
          </a:p>
          <a:p>
            <a:r>
              <a:rPr lang="ko-KR" altLang="en-US" dirty="0" smtClean="0"/>
              <a:t>상대 경로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디렉토리를 기준으로 한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./ </a:t>
            </a:r>
            <a:r>
              <a:rPr lang="ko-KR" altLang="en-US" dirty="0" smtClean="0"/>
              <a:t>현재 디렉토리 </a:t>
            </a:r>
            <a:r>
              <a:rPr lang="en-US" altLang="ko-KR" dirty="0" smtClean="0"/>
              <a:t>, ../ </a:t>
            </a:r>
            <a:r>
              <a:rPr lang="ko-KR" altLang="en-US" dirty="0" smtClean="0"/>
              <a:t>부모디렉토리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없으면 현재 디렉토리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상대 경로는 현재 위치한 디렉토리가 어딘가에 따라 다름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파일과 디렉토리 이름을 만드는 규칙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- , _ , . </a:t>
            </a:r>
            <a:r>
              <a:rPr lang="ko-KR" altLang="en-US" dirty="0" smtClean="0"/>
              <a:t>표만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공백 문자나 다른 특수 문자는 사용할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영문자는 대문자와 소문자를 구별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 </a:t>
            </a:r>
            <a:r>
              <a:rPr lang="ko-KR" altLang="en-US" dirty="0" smtClean="0"/>
              <a:t>으로 시작하면 숨김 파일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각종 설정 파일에 사용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한글도 사용가능</a:t>
            </a: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12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디렉토리 확인 명령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pwd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현재 작업 디렉토리의 절대 경로명을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사용자는 항상 디렉토리 위치를 인지하고 있어야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디렉토리 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cd (change directory ) : </a:t>
            </a:r>
            <a:r>
              <a:rPr lang="ko-KR" altLang="en-US" dirty="0" smtClean="0"/>
              <a:t>지정한 디렉토리로 이동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cd [ </a:t>
            </a:r>
            <a:r>
              <a:rPr lang="ko-KR" altLang="en-US" dirty="0" smtClean="0"/>
              <a:t>디렉토리 </a:t>
            </a:r>
            <a:r>
              <a:rPr lang="en-US" altLang="ko-KR" dirty="0" smtClean="0"/>
              <a:t>]</a:t>
            </a:r>
          </a:p>
          <a:p>
            <a:pPr lvl="3"/>
            <a:r>
              <a:rPr lang="en-US" altLang="ko-KR" dirty="0" smtClean="0"/>
              <a:t>cd		</a:t>
            </a:r>
            <a:r>
              <a:rPr lang="ko-KR" altLang="en-US" dirty="0" smtClean="0"/>
              <a:t>디렉토리 이동 없음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cd /	</a:t>
            </a:r>
            <a:r>
              <a:rPr lang="ko-KR" altLang="en-US" dirty="0" smtClean="0"/>
              <a:t>루트 디렉토리로 이동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cd ~	</a:t>
            </a:r>
            <a:r>
              <a:rPr lang="ko-KR" altLang="en-US" dirty="0" smtClean="0"/>
              <a:t>홈 디렉토리로 이동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cd sample 	</a:t>
            </a:r>
            <a:r>
              <a:rPr lang="ko-KR" altLang="en-US" dirty="0" smtClean="0"/>
              <a:t>현재 디렉토리에 있는 </a:t>
            </a:r>
            <a:r>
              <a:rPr lang="en-US" altLang="ko-KR" dirty="0" smtClean="0"/>
              <a:t>sample </a:t>
            </a:r>
            <a:r>
              <a:rPr lang="ko-KR" altLang="en-US" dirty="0" smtClean="0"/>
              <a:t>디렉토리로 이동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cd /home/user 	</a:t>
            </a:r>
            <a:r>
              <a:rPr lang="ko-KR" altLang="en-US" dirty="0" smtClean="0"/>
              <a:t>루트의 홈 디렉토리에 있는 </a:t>
            </a:r>
            <a:r>
              <a:rPr lang="en-US" altLang="ko-KR" dirty="0" smtClean="0"/>
              <a:t>user </a:t>
            </a:r>
            <a:r>
              <a:rPr lang="ko-KR" altLang="en-US" dirty="0" smtClean="0"/>
              <a:t>디렉토리로 이동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985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디렉토리 생성</a:t>
            </a:r>
            <a:endParaRPr lang="en-US" altLang="ko-KR" dirty="0" smtClean="0"/>
          </a:p>
          <a:p>
            <a:pPr lvl="1"/>
            <a:r>
              <a:rPr lang="en-US" altLang="ko-KR" dirty="0" err="1"/>
              <a:t>mkdir</a:t>
            </a:r>
            <a:r>
              <a:rPr lang="en-US" altLang="ko-KR" dirty="0"/>
              <a:t> ( make directory 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지정한 </a:t>
            </a:r>
            <a:r>
              <a:rPr lang="ko-KR" altLang="en-US" dirty="0"/>
              <a:t>이름으로</a:t>
            </a:r>
            <a:r>
              <a:rPr lang="en-US" altLang="ko-KR" dirty="0"/>
              <a:t> </a:t>
            </a:r>
            <a:r>
              <a:rPr lang="ko-KR" altLang="en-US" dirty="0"/>
              <a:t>디렉토리를 </a:t>
            </a:r>
            <a:r>
              <a:rPr lang="ko-KR" altLang="en-US" dirty="0" smtClean="0"/>
              <a:t>만듦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en-US" altLang="ko-KR" dirty="0"/>
              <a:t>-p</a:t>
            </a:r>
            <a:r>
              <a:rPr lang="ko-KR" altLang="en-US" dirty="0"/>
              <a:t> 옵션 </a:t>
            </a:r>
            <a:r>
              <a:rPr lang="en-US" altLang="ko-KR" dirty="0"/>
              <a:t>:  </a:t>
            </a:r>
            <a:r>
              <a:rPr lang="ko-KR" altLang="en-US" dirty="0"/>
              <a:t>필요한</a:t>
            </a:r>
            <a:r>
              <a:rPr lang="en-US" altLang="ko-KR" dirty="0"/>
              <a:t> </a:t>
            </a:r>
            <a:r>
              <a:rPr lang="ko-KR" altLang="en-US" dirty="0"/>
              <a:t>경우 중간 경로에 디렉토리도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 lvl="2"/>
            <a:r>
              <a:rPr lang="en-US" altLang="ko-KR" dirty="0" err="1"/>
              <a:t>mkdir</a:t>
            </a:r>
            <a:r>
              <a:rPr lang="en-US" altLang="ko-KR" dirty="0"/>
              <a:t> [–p] [ </a:t>
            </a:r>
            <a:r>
              <a:rPr lang="ko-KR" altLang="en-US" dirty="0"/>
              <a:t>디렉토리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mkdir</a:t>
            </a:r>
            <a:r>
              <a:rPr lang="en-US" altLang="ko-KR" dirty="0"/>
              <a:t> dir1        </a:t>
            </a:r>
            <a:r>
              <a:rPr lang="en-US" altLang="ko-KR" dirty="0" smtClean="0"/>
              <a:t>	</a:t>
            </a:r>
            <a:r>
              <a:rPr lang="ko-KR" altLang="en-US" dirty="0" smtClean="0"/>
              <a:t>현재 </a:t>
            </a:r>
            <a:r>
              <a:rPr lang="ko-KR" altLang="en-US" dirty="0"/>
              <a:t>디렉토리에</a:t>
            </a:r>
            <a:r>
              <a:rPr lang="en-US" altLang="ko-KR" dirty="0"/>
              <a:t> dir1 </a:t>
            </a:r>
            <a:r>
              <a:rPr lang="ko-KR" altLang="en-US" dirty="0"/>
              <a:t>디렉토리를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 smtClean="0"/>
              <a:t>Mkdir</a:t>
            </a:r>
            <a:r>
              <a:rPr lang="ko-KR" altLang="en-US" dirty="0" smtClean="0"/>
              <a:t> </a:t>
            </a:r>
            <a:r>
              <a:rPr lang="en-US" altLang="ko-KR" dirty="0"/>
              <a:t>dir1</a:t>
            </a:r>
            <a:r>
              <a:rPr lang="ko-KR" altLang="en-US" dirty="0"/>
              <a:t> </a:t>
            </a:r>
            <a:r>
              <a:rPr lang="en-US" altLang="ko-KR" dirty="0"/>
              <a:t>dir2   </a:t>
            </a:r>
            <a:r>
              <a:rPr lang="en-US" altLang="ko-KR" dirty="0" smtClean="0"/>
              <a:t>	</a:t>
            </a:r>
            <a:r>
              <a:rPr lang="ko-KR" altLang="en-US" dirty="0" smtClean="0"/>
              <a:t>현재 </a:t>
            </a:r>
            <a:r>
              <a:rPr lang="ko-KR" altLang="en-US" dirty="0"/>
              <a:t>디렉토리에</a:t>
            </a:r>
            <a:r>
              <a:rPr lang="en-US" altLang="ko-KR" dirty="0"/>
              <a:t> dir1 , dir2 </a:t>
            </a:r>
            <a:r>
              <a:rPr lang="ko-KR" altLang="en-US" dirty="0"/>
              <a:t>디렉토리를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 smtClean="0"/>
              <a:t>Mkdir</a:t>
            </a:r>
            <a:r>
              <a:rPr lang="en-US" altLang="ko-KR" dirty="0" smtClean="0"/>
              <a:t> </a:t>
            </a:r>
            <a:r>
              <a:rPr lang="en-US" altLang="ko-KR" dirty="0"/>
              <a:t>./dir1/dir2 </a:t>
            </a:r>
            <a:r>
              <a:rPr lang="en-US" altLang="ko-KR" dirty="0" smtClean="0"/>
              <a:t>	</a:t>
            </a:r>
            <a:r>
              <a:rPr lang="ko-KR" altLang="en-US" dirty="0" smtClean="0"/>
              <a:t>현재 </a:t>
            </a:r>
            <a:r>
              <a:rPr lang="ko-KR" altLang="en-US" dirty="0"/>
              <a:t>디렉토리에 </a:t>
            </a:r>
            <a:r>
              <a:rPr lang="en-US" altLang="ko-KR" dirty="0"/>
              <a:t>dir1</a:t>
            </a:r>
            <a:r>
              <a:rPr lang="ko-KR" altLang="en-US" dirty="0"/>
              <a:t>을 만들고 </a:t>
            </a:r>
            <a:r>
              <a:rPr lang="en-US" altLang="ko-KR" dirty="0"/>
              <a:t>dir2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디렉토리 삭제</a:t>
            </a:r>
            <a:endParaRPr lang="en-US" altLang="ko-KR" dirty="0" smtClean="0"/>
          </a:p>
          <a:p>
            <a:pPr lvl="1"/>
            <a:r>
              <a:rPr lang="en-US" altLang="ko-KR" dirty="0" err="1"/>
              <a:t>rmdir</a:t>
            </a:r>
            <a:r>
              <a:rPr lang="en-US" altLang="ko-KR" dirty="0"/>
              <a:t> ( remove directory 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지정한 </a:t>
            </a:r>
            <a:r>
              <a:rPr lang="ko-KR" altLang="en-US" dirty="0"/>
              <a:t>이름의</a:t>
            </a:r>
            <a:r>
              <a:rPr lang="en-US" altLang="ko-KR" dirty="0"/>
              <a:t> </a:t>
            </a:r>
            <a:r>
              <a:rPr lang="ko-KR" altLang="en-US" dirty="0"/>
              <a:t>디렉토리를 지움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단 디렉토리는 </a:t>
            </a:r>
            <a:r>
              <a:rPr lang="ko-KR" altLang="en-US" dirty="0" err="1" smtClean="0"/>
              <a:t>비어있어야</a:t>
            </a:r>
            <a:r>
              <a:rPr lang="ko-KR" altLang="en-US" dirty="0" smtClean="0"/>
              <a:t>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rmdir</a:t>
            </a:r>
            <a:r>
              <a:rPr lang="en-US" altLang="ko-KR" dirty="0"/>
              <a:t>   [ </a:t>
            </a:r>
            <a:r>
              <a:rPr lang="ko-KR" altLang="en-US" dirty="0"/>
              <a:t>디렉토리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rmdir</a:t>
            </a:r>
            <a:r>
              <a:rPr lang="en-US" altLang="ko-KR" dirty="0"/>
              <a:t> dir1        </a:t>
            </a:r>
            <a:r>
              <a:rPr lang="ko-KR" altLang="en-US" dirty="0"/>
              <a:t>현재 디렉토리에 있는</a:t>
            </a:r>
            <a:r>
              <a:rPr lang="en-US" altLang="ko-KR" dirty="0"/>
              <a:t> dir1 </a:t>
            </a:r>
            <a:r>
              <a:rPr lang="ko-KR" altLang="en-US" dirty="0"/>
              <a:t>디렉토리를 </a:t>
            </a:r>
            <a:r>
              <a:rPr lang="ko-KR" altLang="en-US" dirty="0" smtClean="0"/>
              <a:t>삭제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9529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39EEA-321E-E7EA-1736-0569A61F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1A79E-E221-C943-991D-19E00183E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42950"/>
            <a:ext cx="8382000" cy="388620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리눅스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커널은 공유하고 </a:t>
            </a:r>
            <a:r>
              <a:rPr lang="ko-KR" altLang="en-US" dirty="0" err="1" smtClean="0"/>
              <a:t>배포판마다</a:t>
            </a:r>
            <a:r>
              <a:rPr lang="ko-KR" altLang="en-US" dirty="0" smtClean="0"/>
              <a:t> 조금씩 다른 데스크톱 환경이나 응용 프로그램 제공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레드햇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RedHat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사업용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우분투 </a:t>
            </a:r>
            <a:r>
              <a:rPr lang="en-US" altLang="ko-KR" dirty="0" smtClean="0"/>
              <a:t>(Ubuntu), CentOS, </a:t>
            </a:r>
            <a:r>
              <a:rPr lang="ko-KR" altLang="en-US" dirty="0" err="1" smtClean="0"/>
              <a:t>데비안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Debian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페도라</a:t>
            </a:r>
            <a:r>
              <a:rPr lang="ko-KR" altLang="en-US" dirty="0" smtClean="0"/>
              <a:t> </a:t>
            </a:r>
            <a:r>
              <a:rPr lang="en-US" altLang="ko-KR" dirty="0" smtClean="0"/>
              <a:t>(Fedora)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데스크톱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사용하는 데스크톱 환경에 따라 사용 방법이나 사용 가능한 응용 프로그램이 조금씩 다름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GNOME, KDE, Unity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리눅스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우분투 </a:t>
            </a:r>
            <a:r>
              <a:rPr lang="en-US" altLang="ko-KR" dirty="0" smtClean="0"/>
              <a:t>(Ubuntu)</a:t>
            </a:r>
          </a:p>
          <a:p>
            <a:pPr lvl="3"/>
            <a:r>
              <a:rPr lang="ko-KR" altLang="en-US" dirty="0" smtClean="0"/>
              <a:t>데스크톱에서 쉽게 사용할 수 있는 리눅스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MS </a:t>
            </a:r>
            <a:r>
              <a:rPr lang="ko-KR" altLang="en-US" dirty="0" smtClean="0"/>
              <a:t>윈도우 상에서 인터넷으로 쉽게 직접 설치 가능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2"/>
            <a:r>
              <a:rPr lang="en-US" altLang="ko-KR" dirty="0" smtClean="0"/>
              <a:t>CentOS</a:t>
            </a:r>
          </a:p>
          <a:p>
            <a:pPr lvl="3"/>
            <a:r>
              <a:rPr lang="en-US" altLang="ko-KR" dirty="0" err="1" smtClean="0"/>
              <a:t>RedHat</a:t>
            </a:r>
            <a:r>
              <a:rPr lang="en-US" altLang="ko-KR" dirty="0" smtClean="0"/>
              <a:t> Enterprise </a:t>
            </a:r>
            <a:r>
              <a:rPr lang="ko-KR" altLang="en-US" dirty="0" err="1" smtClean="0"/>
              <a:t>배포판을</a:t>
            </a:r>
            <a:r>
              <a:rPr lang="ko-KR" altLang="en-US" dirty="0" smtClean="0"/>
              <a:t> 기반으로 하는 무료 운영체제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주로 서버에서 많이 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7849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 </a:t>
            </a:r>
            <a:r>
              <a:rPr lang="en-US" altLang="ko-KR" dirty="0" smtClean="0"/>
              <a:t>[5]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911376"/>
      </p:ext>
    </p:extLst>
  </p:cSld>
  <p:clrMapOvr>
    <a:masterClrMapping/>
  </p:clrMapOvr>
  <p:transition spd="slow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디렉토리 내용</a:t>
            </a:r>
            <a:endParaRPr lang="en-US" altLang="ko-KR" dirty="0" smtClean="0"/>
          </a:p>
          <a:p>
            <a:pPr lvl="1"/>
            <a:r>
              <a:rPr lang="en-US" altLang="ko-KR" dirty="0"/>
              <a:t>ls ( list 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현재 </a:t>
            </a:r>
            <a:r>
              <a:rPr lang="ko-KR" altLang="en-US" dirty="0"/>
              <a:t>또는 지정된 디렉토리의 내용을 리스트로 </a:t>
            </a:r>
            <a:r>
              <a:rPr lang="ko-KR" altLang="en-US" dirty="0" smtClean="0"/>
              <a:t>확인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ls  </a:t>
            </a:r>
            <a:r>
              <a:rPr lang="en-US" altLang="ko-KR" dirty="0"/>
              <a:t>[</a:t>
            </a:r>
            <a:r>
              <a:rPr lang="ko-KR" altLang="en-US" dirty="0"/>
              <a:t>옵션</a:t>
            </a:r>
            <a:r>
              <a:rPr lang="en-US" altLang="ko-KR" dirty="0"/>
              <a:t>] [ </a:t>
            </a:r>
            <a:r>
              <a:rPr lang="ko-KR" altLang="en-US" dirty="0"/>
              <a:t>디렉토리 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ls  </a:t>
            </a:r>
            <a:r>
              <a:rPr lang="ko-KR" altLang="en-US" dirty="0"/>
              <a:t>현재 디렉토리의 리스트를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자주 사용하는 옵션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14D1C8-B770-42C4-8282-08307E701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02055"/>
              </p:ext>
            </p:extLst>
          </p:nvPr>
        </p:nvGraphicFramePr>
        <p:xfrm>
          <a:off x="1952709" y="2571750"/>
          <a:ext cx="5238582" cy="1916814"/>
        </p:xfrm>
        <a:graphic>
          <a:graphicData uri="http://schemas.openxmlformats.org/drawingml/2006/table">
            <a:tbl>
              <a:tblPr/>
              <a:tblGrid>
                <a:gridCol w="986529">
                  <a:extLst>
                    <a:ext uri="{9D8B030D-6E8A-4147-A177-3AD203B41FA5}">
                      <a16:colId xmlns:a16="http://schemas.microsoft.com/office/drawing/2014/main" val="2500175746"/>
                    </a:ext>
                  </a:extLst>
                </a:gridCol>
                <a:gridCol w="4252053">
                  <a:extLst>
                    <a:ext uri="{9D8B030D-6E8A-4147-A177-3AD203B41FA5}">
                      <a16:colId xmlns:a16="http://schemas.microsoft.com/office/drawing/2014/main" val="4262082483"/>
                    </a:ext>
                  </a:extLst>
                </a:gridCol>
              </a:tblGrid>
              <a:tr h="3194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옵션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864487"/>
                  </a:ext>
                </a:extLst>
              </a:tr>
              <a:tr h="3194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-a</a:t>
                      </a: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숨겨진 파일을 포함하여 모든 파일을 리스트</a:t>
                      </a: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735537"/>
                  </a:ext>
                </a:extLst>
              </a:tr>
              <a:tr h="3194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-s</a:t>
                      </a: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파일의 크기를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 단위로 출력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128273"/>
                  </a:ext>
                </a:extLst>
              </a:tr>
              <a:tr h="3194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-l</a:t>
                      </a: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파일의 상세 정보를 출력</a:t>
                      </a: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08236"/>
                  </a:ext>
                </a:extLst>
              </a:tr>
              <a:tr h="3194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-F</a:t>
                      </a: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파일의 종류를 표시하여 출력</a:t>
                      </a: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64982"/>
                  </a:ext>
                </a:extLst>
              </a:tr>
              <a:tr h="3194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-R</a:t>
                      </a: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모든 하위 디렉터리들을 리스트</a:t>
                      </a:r>
                    </a:p>
                  </a:txBody>
                  <a:tcPr marL="48578" marR="48578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113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84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ls ( list )</a:t>
            </a:r>
          </a:p>
          <a:p>
            <a:pPr lvl="1"/>
            <a:r>
              <a:rPr lang="ko-KR" altLang="en-US" dirty="0"/>
              <a:t>옵션</a:t>
            </a:r>
            <a:r>
              <a:rPr lang="en-US" altLang="ko-KR" dirty="0"/>
              <a:t> -a ( all 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. 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시작하는 숨김 파일을 포함한 모든 파일과 디렉토리를 리스트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. </a:t>
            </a:r>
            <a:r>
              <a:rPr lang="ko-KR" altLang="en-US" dirty="0"/>
              <a:t>은 현재 디렉토리를  </a:t>
            </a:r>
            <a:r>
              <a:rPr lang="en-US" altLang="ko-KR" dirty="0"/>
              <a:t>.. </a:t>
            </a:r>
            <a:r>
              <a:rPr lang="ko-KR" altLang="en-US" dirty="0"/>
              <a:t>은 부모 디렉토리를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ko-KR" altLang="en-US" dirty="0" smtClean="0"/>
              <a:t>옵션  </a:t>
            </a:r>
            <a:r>
              <a:rPr lang="en-US" altLang="ko-KR" dirty="0"/>
              <a:t>-s ( size 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디렉토리 내에 있는 파일의 크기를 킬로바이트</a:t>
            </a:r>
            <a:r>
              <a:rPr lang="en-US" altLang="ko-KR" dirty="0"/>
              <a:t>(k byte)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r>
              <a:rPr lang="ko-KR" altLang="en-US" dirty="0" smtClean="0"/>
              <a:t>옵션  </a:t>
            </a:r>
            <a:r>
              <a:rPr lang="en-US" altLang="ko-KR" dirty="0"/>
              <a:t>-l ( long 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디렉토리 내에 있는 파일을 속성을 포함해서 출력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접근권한</a:t>
            </a:r>
            <a:r>
              <a:rPr lang="en-US" altLang="ko-KR" dirty="0"/>
              <a:t>,</a:t>
            </a:r>
            <a:r>
              <a:rPr lang="ko-KR" altLang="en-US" dirty="0"/>
              <a:t>링크 수 </a:t>
            </a:r>
            <a:r>
              <a:rPr lang="en-US" altLang="ko-KR" dirty="0"/>
              <a:t>,</a:t>
            </a:r>
            <a:r>
              <a:rPr lang="ko-KR" altLang="en-US" dirty="0"/>
              <a:t>사용자 아이디</a:t>
            </a:r>
            <a:r>
              <a:rPr lang="en-US" altLang="ko-KR" dirty="0"/>
              <a:t>,</a:t>
            </a:r>
            <a:r>
              <a:rPr lang="ko-KR" altLang="en-US" dirty="0"/>
              <a:t>그룹 아이디</a:t>
            </a:r>
            <a:r>
              <a:rPr lang="en-US" altLang="ko-KR" dirty="0"/>
              <a:t>,</a:t>
            </a:r>
            <a:r>
              <a:rPr lang="ko-KR" altLang="en-US" dirty="0" err="1"/>
              <a:t>파일크기</a:t>
            </a:r>
            <a:r>
              <a:rPr lang="en-US" altLang="ko-KR" dirty="0"/>
              <a:t>,</a:t>
            </a:r>
            <a:r>
              <a:rPr lang="ko-KR" altLang="en-US" dirty="0"/>
              <a:t>최종 </a:t>
            </a:r>
            <a:r>
              <a:rPr lang="ko-KR" altLang="en-US" dirty="0" err="1"/>
              <a:t>수정시간</a:t>
            </a:r>
            <a:r>
              <a:rPr lang="en-US" altLang="ko-KR" dirty="0"/>
              <a:t>,</a:t>
            </a:r>
            <a:r>
              <a:rPr lang="ko-KR" altLang="en-US" dirty="0"/>
              <a:t>파일명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9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ls ( list )</a:t>
            </a:r>
          </a:p>
          <a:p>
            <a:pPr lvl="1"/>
            <a:r>
              <a:rPr lang="ko-KR" altLang="en-US" dirty="0"/>
              <a:t>옵션  </a:t>
            </a:r>
            <a:r>
              <a:rPr lang="en-US" altLang="ko-KR" dirty="0"/>
              <a:t>-F ( file type 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디렉토리 내에 있는 파일을 종류를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* </a:t>
            </a:r>
            <a:r>
              <a:rPr lang="en-US" altLang="ko-KR" dirty="0" smtClean="0"/>
              <a:t>: </a:t>
            </a:r>
            <a:r>
              <a:rPr lang="ko-KR" altLang="en-US" dirty="0"/>
              <a:t>실행파일</a:t>
            </a:r>
            <a:r>
              <a:rPr lang="en-US" altLang="ko-KR" dirty="0"/>
              <a:t>, </a:t>
            </a:r>
            <a:r>
              <a:rPr lang="en-US" altLang="ko-KR" dirty="0" smtClean="0"/>
              <a:t>/ : </a:t>
            </a:r>
            <a:r>
              <a:rPr lang="ko-KR" altLang="en-US" dirty="0"/>
              <a:t>디렉터리</a:t>
            </a:r>
            <a:r>
              <a:rPr lang="en-US" altLang="ko-KR" dirty="0"/>
              <a:t>, </a:t>
            </a:r>
            <a:r>
              <a:rPr lang="en-US" altLang="ko-KR" dirty="0" smtClean="0"/>
              <a:t>@ : </a:t>
            </a:r>
            <a:r>
              <a:rPr lang="ko-KR" altLang="en-US" dirty="0" err="1" smtClean="0"/>
              <a:t>심볼릭</a:t>
            </a:r>
            <a:r>
              <a:rPr lang="ko-KR" altLang="en-US" dirty="0" smtClean="0"/>
              <a:t> 링크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r>
              <a:rPr lang="ko-KR" altLang="en-US" dirty="0"/>
              <a:t>옵션  </a:t>
            </a:r>
            <a:r>
              <a:rPr lang="en-US" altLang="ko-KR" dirty="0"/>
              <a:t>-R ( file type 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디렉토리 내에 있는 하위 디렉토리도 포함해서 출력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ls</a:t>
            </a:r>
            <a:r>
              <a:rPr lang="ko-KR" altLang="en-US" dirty="0" smtClean="0"/>
              <a:t> </a:t>
            </a:r>
            <a:r>
              <a:rPr lang="en-US" altLang="ko-KR" dirty="0"/>
              <a:t>–R                 </a:t>
            </a:r>
            <a:r>
              <a:rPr lang="ko-KR" altLang="en-US" dirty="0"/>
              <a:t>현재 디렉토리에 포함된 하위 디렉토리를 </a:t>
            </a:r>
            <a:r>
              <a:rPr lang="ko-KR" altLang="en-US" dirty="0" smtClean="0"/>
              <a:t>포함한 </a:t>
            </a:r>
            <a:r>
              <a:rPr lang="ko-KR" altLang="en-US" dirty="0"/>
              <a:t>모든 파일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ls –R   /home     </a:t>
            </a:r>
            <a:r>
              <a:rPr lang="en-US" altLang="ko-KR" dirty="0" err="1"/>
              <a:t>home</a:t>
            </a:r>
            <a:r>
              <a:rPr lang="en-US" altLang="ko-KR" dirty="0"/>
              <a:t> </a:t>
            </a:r>
            <a:r>
              <a:rPr lang="ko-KR" altLang="en-US" dirty="0"/>
              <a:t>디렉토리에 포함된 하위 디렉토리를 </a:t>
            </a:r>
            <a:r>
              <a:rPr lang="ko-KR" altLang="en-US" dirty="0" smtClean="0"/>
              <a:t>포함한 모든 파일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ko-KR" altLang="en-US" dirty="0"/>
              <a:t>옵션의</a:t>
            </a:r>
            <a:r>
              <a:rPr lang="en-US" altLang="ko-KR" dirty="0"/>
              <a:t> </a:t>
            </a:r>
            <a:r>
              <a:rPr lang="ko-KR" altLang="en-US" dirty="0" smtClean="0"/>
              <a:t>조합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ls</a:t>
            </a:r>
            <a:r>
              <a:rPr lang="ko-KR" altLang="en-US" dirty="0"/>
              <a:t> </a:t>
            </a:r>
            <a:r>
              <a:rPr lang="en-US" altLang="ko-KR" dirty="0"/>
              <a:t>–al    </a:t>
            </a:r>
            <a:r>
              <a:rPr lang="ko-KR" altLang="en-US" dirty="0"/>
              <a:t>숨김 파일</a:t>
            </a:r>
            <a:r>
              <a:rPr lang="en-US" altLang="ko-KR" dirty="0"/>
              <a:t>( a )</a:t>
            </a:r>
            <a:r>
              <a:rPr lang="ko-KR" altLang="en-US" dirty="0"/>
              <a:t>을 포함한 파일의 </a:t>
            </a:r>
            <a:r>
              <a:rPr lang="ko-KR" altLang="en-US" dirty="0" err="1"/>
              <a:t>속성정보</a:t>
            </a:r>
            <a:r>
              <a:rPr lang="en-US" altLang="ko-KR" dirty="0"/>
              <a:t>( l )</a:t>
            </a:r>
            <a:r>
              <a:rPr lang="ko-KR" altLang="en-US" dirty="0"/>
              <a:t>를 출력</a:t>
            </a:r>
            <a:r>
              <a:rPr lang="en-US" altLang="ko-KR" dirty="0"/>
              <a:t>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ls –</a:t>
            </a:r>
            <a:r>
              <a:rPr lang="en-US" altLang="ko-KR" dirty="0" err="1"/>
              <a:t>asl</a:t>
            </a:r>
            <a:r>
              <a:rPr lang="en-US" altLang="ko-KR" dirty="0"/>
              <a:t>  </a:t>
            </a:r>
            <a:r>
              <a:rPr lang="ko-KR" altLang="en-US" dirty="0"/>
              <a:t>숨김 파일</a:t>
            </a:r>
            <a:r>
              <a:rPr lang="en-US" altLang="ko-KR" dirty="0"/>
              <a:t>( a )</a:t>
            </a:r>
            <a:r>
              <a:rPr lang="ko-KR" altLang="en-US" dirty="0"/>
              <a:t>을 포함하고 사이즈</a:t>
            </a:r>
            <a:r>
              <a:rPr lang="en-US" altLang="ko-KR" dirty="0"/>
              <a:t>(s )</a:t>
            </a:r>
            <a:r>
              <a:rPr lang="ko-KR" altLang="en-US" dirty="0"/>
              <a:t>와 파일의 </a:t>
            </a:r>
            <a:r>
              <a:rPr lang="ko-KR" altLang="en-US" dirty="0" err="1"/>
              <a:t>속성정보</a:t>
            </a:r>
            <a:r>
              <a:rPr lang="en-US" altLang="ko-KR" dirty="0"/>
              <a:t>( l )</a:t>
            </a:r>
            <a:r>
              <a:rPr lang="ko-KR" altLang="en-US" dirty="0"/>
              <a:t>를 출력</a:t>
            </a:r>
            <a:r>
              <a:rPr lang="en-US" altLang="ko-KR" dirty="0"/>
              <a:t>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ls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en-US" altLang="ko-KR" dirty="0" err="1"/>
              <a:t>lF</a:t>
            </a:r>
            <a:r>
              <a:rPr lang="en-US" altLang="ko-KR" dirty="0"/>
              <a:t>   </a:t>
            </a:r>
            <a:r>
              <a:rPr lang="ko-KR" altLang="en-US" dirty="0"/>
              <a:t>파일의 </a:t>
            </a:r>
            <a:r>
              <a:rPr lang="ko-KR" altLang="en-US" dirty="0" err="1"/>
              <a:t>속성정보</a:t>
            </a:r>
            <a:r>
              <a:rPr lang="en-US" altLang="ko-KR" dirty="0"/>
              <a:t>( l )</a:t>
            </a:r>
            <a:r>
              <a:rPr lang="ko-KR" altLang="en-US" dirty="0"/>
              <a:t>와 파일의 종류를 출력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7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ls </a:t>
            </a:r>
            <a:r>
              <a:rPr lang="ko-KR" altLang="en-US" dirty="0" smtClean="0"/>
              <a:t>실습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123950"/>
            <a:ext cx="5543550" cy="34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ls </a:t>
            </a:r>
            <a:r>
              <a:rPr lang="ko-KR" altLang="en-US" dirty="0" smtClean="0"/>
              <a:t>실습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123950"/>
            <a:ext cx="63531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740590"/>
            <a:ext cx="8382000" cy="38862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cat </a:t>
            </a:r>
            <a:r>
              <a:rPr lang="ko-KR" altLang="en-US" dirty="0" smtClean="0"/>
              <a:t>명령의 활용</a:t>
            </a:r>
            <a:endParaRPr lang="en-US" altLang="ko-KR" dirty="0" smtClean="0"/>
          </a:p>
          <a:p>
            <a:pPr lvl="1"/>
            <a:r>
              <a:rPr lang="ko-KR" altLang="en-US" dirty="0"/>
              <a:t>입력된</a:t>
            </a:r>
            <a:r>
              <a:rPr lang="en-US" altLang="ko-KR" dirty="0"/>
              <a:t> </a:t>
            </a:r>
            <a:r>
              <a:rPr lang="ko-KR" altLang="en-US" dirty="0"/>
              <a:t>내용을 그대로 출력하는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marL="358775" lvl="2" indent="0">
              <a:buNone/>
            </a:pPr>
            <a:endParaRPr lang="en-US" altLang="ko-KR" dirty="0" smtClean="0"/>
          </a:p>
          <a:p>
            <a:pPr marL="358775" lvl="2" indent="0">
              <a:buNone/>
            </a:pPr>
            <a:endParaRPr lang="en-US" altLang="ko-KR" dirty="0"/>
          </a:p>
          <a:p>
            <a:pPr marL="358775" lvl="2" indent="0">
              <a:buNone/>
            </a:pPr>
            <a:endParaRPr lang="en-US" altLang="ko-KR" dirty="0" smtClean="0"/>
          </a:p>
          <a:p>
            <a:pPr marL="358775" lvl="2" indent="0">
              <a:buNone/>
            </a:pPr>
            <a:endParaRPr lang="en-US" altLang="ko-KR" dirty="0"/>
          </a:p>
          <a:p>
            <a:pPr marL="358775" lvl="2" indent="0">
              <a:buNone/>
            </a:pPr>
            <a:endParaRPr lang="en-US" altLang="ko-KR" dirty="0" smtClean="0"/>
          </a:p>
          <a:p>
            <a:pPr marL="358775" lvl="2" indent="0">
              <a:buNone/>
            </a:pPr>
            <a:endParaRPr lang="en-US" altLang="ko-KR" dirty="0"/>
          </a:p>
          <a:p>
            <a:pPr marL="358775" lvl="2" indent="0">
              <a:buNone/>
            </a:pPr>
            <a:endParaRPr lang="en-US" altLang="ko-KR" dirty="0" smtClean="0"/>
          </a:p>
          <a:p>
            <a:pPr marL="358775" lvl="2" indent="0">
              <a:buNone/>
            </a:pPr>
            <a:endParaRPr lang="en-US" altLang="ko-KR" dirty="0"/>
          </a:p>
          <a:p>
            <a:pPr marL="358775" lvl="2" indent="0">
              <a:buNone/>
            </a:pPr>
            <a:endParaRPr lang="en-US" altLang="ko-KR" dirty="0" smtClean="0"/>
          </a:p>
          <a:p>
            <a:pPr marL="358775" lvl="2" indent="0">
              <a:buNone/>
            </a:pPr>
            <a:endParaRPr lang="en-US" altLang="ko-KR" dirty="0" smtClean="0"/>
          </a:p>
          <a:p>
            <a:pPr marL="358775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cat </a:t>
            </a:r>
            <a:r>
              <a:rPr lang="ko-KR" altLang="en-US" dirty="0"/>
              <a:t>명령 뒤에 파일명을 입력하면 파일의 내용을 입력 파일의 내용을 모니터에 출력</a:t>
            </a:r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09750"/>
            <a:ext cx="3390900" cy="144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1FDDDF-8C29-4D5B-B830-AAEA1D33F38B}"/>
              </a:ext>
            </a:extLst>
          </p:cNvPr>
          <p:cNvSpPr txBox="1"/>
          <p:nvPr/>
        </p:nvSpPr>
        <p:spPr>
          <a:xfrm>
            <a:off x="4667289" y="2383609"/>
            <a:ext cx="12763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중지는 </a:t>
            </a:r>
            <a:r>
              <a:rPr lang="en-US" altLang="ko-KR" sz="1350" dirty="0"/>
              <a:t>ctrl + d</a:t>
            </a:r>
          </a:p>
        </p:txBody>
      </p:sp>
    </p:spTree>
    <p:extLst>
      <p:ext uri="{BB962C8B-B14F-4D97-AF65-F5344CB8AC3E}">
        <p14:creationId xmlns:p14="http://schemas.microsoft.com/office/powerpoint/2010/main" val="16813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740590"/>
            <a:ext cx="8382000" cy="38862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cat </a:t>
            </a:r>
            <a:r>
              <a:rPr lang="ko-KR" altLang="en-US" dirty="0" smtClean="0"/>
              <a:t>명령의 활용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cat </a:t>
            </a:r>
            <a:r>
              <a:rPr lang="ko-KR" altLang="en-US" dirty="0"/>
              <a:t>명령 뒤에 </a:t>
            </a:r>
            <a:r>
              <a:rPr lang="en-US" altLang="ko-KR" dirty="0"/>
              <a:t>&gt; </a:t>
            </a:r>
            <a:r>
              <a:rPr lang="ko-KR" altLang="en-US" dirty="0"/>
              <a:t>파일명을 입력하면 </a:t>
            </a:r>
            <a:r>
              <a:rPr lang="en-US" altLang="ko-KR" dirty="0"/>
              <a:t>ctrl + d </a:t>
            </a:r>
            <a:r>
              <a:rPr lang="ko-KR" altLang="en-US" dirty="0"/>
              <a:t>가 입력될 때 까지의 키보드 입력을 파일로</a:t>
            </a:r>
            <a:r>
              <a:rPr lang="en-US" altLang="ko-KR" dirty="0"/>
              <a:t> </a:t>
            </a:r>
            <a:r>
              <a:rPr lang="ko-KR" altLang="en-US" dirty="0" smtClean="0"/>
              <a:t>만듦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touch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파일 크기가 </a:t>
            </a:r>
            <a:r>
              <a:rPr lang="en-US" altLang="ko-KR" dirty="0"/>
              <a:t>0</a:t>
            </a:r>
            <a:r>
              <a:rPr lang="ko-KR" altLang="en-US" dirty="0"/>
              <a:t>인 이름만 있는 빈 파일을 </a:t>
            </a:r>
            <a:r>
              <a:rPr lang="ko-KR" altLang="en-US" dirty="0" smtClean="0"/>
              <a:t>만듦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581150"/>
            <a:ext cx="3276600" cy="1247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1FDDDF-8C29-4D5B-B830-AAEA1D33F38B}"/>
              </a:ext>
            </a:extLst>
          </p:cNvPr>
          <p:cNvSpPr txBox="1"/>
          <p:nvPr/>
        </p:nvSpPr>
        <p:spPr>
          <a:xfrm>
            <a:off x="6477000" y="2054996"/>
            <a:ext cx="12763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중지는 </a:t>
            </a:r>
            <a:r>
              <a:rPr lang="en-US" altLang="ko-KR" sz="1350" dirty="0"/>
              <a:t>ctrl + d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3745129"/>
            <a:ext cx="4648200" cy="9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4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more</a:t>
            </a:r>
            <a:r>
              <a:rPr lang="ko-KR" altLang="en-US" dirty="0"/>
              <a:t> 파일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  <a:r>
              <a:rPr lang="ko-KR" altLang="en-US" dirty="0"/>
              <a:t>의 내용을 페이지 단위로 나누어 화면에 출력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Enter</a:t>
            </a:r>
            <a:r>
              <a:rPr lang="ko-KR" altLang="en-US" dirty="0"/>
              <a:t>는 </a:t>
            </a:r>
            <a:r>
              <a:rPr lang="ko-KR" altLang="en-US" dirty="0" err="1"/>
              <a:t>한줄</a:t>
            </a:r>
            <a:r>
              <a:rPr lang="ko-KR" altLang="en-US" dirty="0"/>
              <a:t> 이동 </a:t>
            </a:r>
            <a:r>
              <a:rPr lang="en-US" altLang="ko-KR" dirty="0"/>
              <a:t>, space</a:t>
            </a:r>
            <a:r>
              <a:rPr lang="ko-KR" altLang="en-US" dirty="0"/>
              <a:t>는 </a:t>
            </a:r>
            <a:r>
              <a:rPr lang="ko-KR" altLang="en-US" dirty="0" err="1"/>
              <a:t>한페이지</a:t>
            </a:r>
            <a:r>
              <a:rPr lang="ko-KR" altLang="en-US" dirty="0"/>
              <a:t> </a:t>
            </a:r>
            <a:r>
              <a:rPr lang="ko-KR" altLang="en-US" dirty="0" smtClean="0"/>
              <a:t>이동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head</a:t>
            </a:r>
            <a:r>
              <a:rPr lang="ko-KR" altLang="en-US" dirty="0"/>
              <a:t> </a:t>
            </a:r>
            <a:r>
              <a:rPr lang="en-US" altLang="ko-KR" dirty="0"/>
              <a:t>[-n]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파일의 앞부분</a:t>
            </a:r>
            <a:r>
              <a:rPr lang="en-US" altLang="ko-KR" dirty="0"/>
              <a:t> </a:t>
            </a:r>
            <a:r>
              <a:rPr lang="ko-KR" altLang="en-US" dirty="0"/>
              <a:t>내용을 옵션으로 지정한 라인 수 만큼 화면에 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tail</a:t>
            </a:r>
            <a:r>
              <a:rPr lang="ko-KR" altLang="en-US" dirty="0"/>
              <a:t> </a:t>
            </a:r>
            <a:r>
              <a:rPr lang="en-US" altLang="ko-KR" dirty="0"/>
              <a:t>[-n]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파일의 뒷부분 내용을 옵션으로 지정한 라인 수 만큼 화면에 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wc</a:t>
            </a:r>
            <a:r>
              <a:rPr lang="en-US" altLang="ko-KR" dirty="0"/>
              <a:t>  </a:t>
            </a:r>
            <a:r>
              <a:rPr lang="ko-KR" altLang="en-US" dirty="0"/>
              <a:t> </a:t>
            </a:r>
            <a:r>
              <a:rPr lang="en-US" altLang="ko-KR" dirty="0"/>
              <a:t>[-</a:t>
            </a:r>
            <a:r>
              <a:rPr lang="en-US" altLang="ko-KR" dirty="0" err="1"/>
              <a:t>lwc</a:t>
            </a:r>
            <a:r>
              <a:rPr lang="en-US" altLang="ko-KR" dirty="0"/>
              <a:t>]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파일의 내용에 대한 줄</a:t>
            </a:r>
            <a:r>
              <a:rPr lang="en-US" altLang="ko-KR" dirty="0"/>
              <a:t>(</a:t>
            </a:r>
            <a:r>
              <a:rPr lang="ko-KR" altLang="en-US" dirty="0" err="1"/>
              <a:t>ㅣ</a:t>
            </a:r>
            <a:r>
              <a:rPr lang="en-US" altLang="ko-KR" dirty="0"/>
              <a:t>) , </a:t>
            </a:r>
            <a:r>
              <a:rPr lang="ko-KR" altLang="en-US" dirty="0"/>
              <a:t>단어</a:t>
            </a:r>
            <a:r>
              <a:rPr lang="en-US" altLang="ko-KR" dirty="0"/>
              <a:t>(w) , </a:t>
            </a:r>
            <a:r>
              <a:rPr lang="ko-KR" altLang="en-US" dirty="0"/>
              <a:t>문자</a:t>
            </a:r>
            <a:r>
              <a:rPr lang="en-US" altLang="ko-KR" dirty="0"/>
              <a:t>(c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의 개수를 출력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ko-KR" altLang="en-US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ko-KR" altLang="en-US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882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다루기 </a:t>
            </a:r>
            <a:r>
              <a:rPr lang="en-US" altLang="ko-KR" dirty="0"/>
              <a:t>( </a:t>
            </a:r>
            <a:r>
              <a:rPr lang="ko-KR" altLang="en-US" dirty="0"/>
              <a:t>파일 </a:t>
            </a:r>
            <a:r>
              <a:rPr lang="en-US" altLang="ko-KR" dirty="0"/>
              <a:t>, </a:t>
            </a:r>
            <a:r>
              <a:rPr lang="ko-KR" altLang="en-US" dirty="0"/>
              <a:t>디렉토리 복사 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cp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파일이나</a:t>
            </a:r>
            <a:r>
              <a:rPr lang="en-US" altLang="ko-KR" dirty="0"/>
              <a:t> </a:t>
            </a:r>
            <a:r>
              <a:rPr lang="ko-KR" altLang="en-US" dirty="0"/>
              <a:t>디렉토리를 </a:t>
            </a:r>
            <a:r>
              <a:rPr lang="ko-KR" altLang="en-US" dirty="0" smtClean="0"/>
              <a:t>복사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sz="1250" dirty="0" err="1" smtClean="0"/>
              <a:t>cp</a:t>
            </a:r>
            <a:r>
              <a:rPr lang="en-US" altLang="ko-KR" sz="1250" dirty="0" smtClean="0"/>
              <a:t>   </a:t>
            </a:r>
            <a:r>
              <a:rPr lang="en-US" altLang="ko-KR" sz="1250" dirty="0"/>
              <a:t>[</a:t>
            </a:r>
            <a:r>
              <a:rPr lang="ko-KR" altLang="en-US" sz="1250" dirty="0"/>
              <a:t>옵션</a:t>
            </a:r>
            <a:r>
              <a:rPr lang="en-US" altLang="ko-KR" sz="1250" dirty="0"/>
              <a:t>]   </a:t>
            </a:r>
            <a:r>
              <a:rPr lang="ko-KR" altLang="en-US" sz="1250" dirty="0"/>
              <a:t>원본</a:t>
            </a:r>
            <a:r>
              <a:rPr lang="en-US" altLang="ko-KR" sz="1250" dirty="0"/>
              <a:t>(</a:t>
            </a:r>
            <a:r>
              <a:rPr lang="ko-KR" altLang="en-US" sz="1250" dirty="0"/>
              <a:t>원본 디렉토리</a:t>
            </a:r>
            <a:r>
              <a:rPr lang="en-US" altLang="ko-KR" sz="1250" dirty="0"/>
              <a:t>)   </a:t>
            </a:r>
            <a:r>
              <a:rPr lang="ko-KR" altLang="en-US" sz="1250" dirty="0"/>
              <a:t>사본</a:t>
            </a:r>
            <a:r>
              <a:rPr lang="en-US" altLang="ko-KR" sz="1250" dirty="0"/>
              <a:t>(</a:t>
            </a:r>
            <a:r>
              <a:rPr lang="ko-KR" altLang="en-US" sz="1250" dirty="0"/>
              <a:t>사본 디렉토리</a:t>
            </a:r>
            <a:r>
              <a:rPr lang="en-US" altLang="ko-KR" sz="1250" dirty="0" smtClean="0"/>
              <a:t>)</a:t>
            </a:r>
            <a:endParaRPr lang="en-US" altLang="ko-KR" sz="1350" dirty="0" smtClean="0"/>
          </a:p>
          <a:p>
            <a:pPr lvl="2">
              <a:lnSpc>
                <a:spcPct val="150000"/>
              </a:lnSpc>
            </a:pPr>
            <a:r>
              <a:rPr lang="ko-KR" altLang="en-US" sz="1350" dirty="0" smtClean="0"/>
              <a:t>옵션 </a:t>
            </a:r>
            <a:r>
              <a:rPr lang="en-US" altLang="ko-KR" sz="1350" dirty="0" smtClean="0"/>
              <a:t>:</a:t>
            </a:r>
          </a:p>
          <a:p>
            <a:pPr lvl="3">
              <a:lnSpc>
                <a:spcPct val="150000"/>
              </a:lnSpc>
            </a:pPr>
            <a:r>
              <a:rPr lang="en-US" altLang="ko-KR" sz="1300" dirty="0" err="1" smtClean="0"/>
              <a:t>i</a:t>
            </a:r>
            <a:r>
              <a:rPr lang="en-US" altLang="ko-KR" sz="1300" dirty="0" smtClean="0"/>
              <a:t>  </a:t>
            </a:r>
            <a:r>
              <a:rPr lang="ko-KR" altLang="en-US" sz="1300" dirty="0" smtClean="0"/>
              <a:t>파일이 </a:t>
            </a:r>
            <a:r>
              <a:rPr lang="ko-KR" altLang="en-US" sz="1300" dirty="0"/>
              <a:t>이미 존재하면 덮어 쓸 것인가를 </a:t>
            </a:r>
            <a:r>
              <a:rPr lang="ko-KR" altLang="en-US" sz="1300" dirty="0" smtClean="0"/>
              <a:t>물음</a:t>
            </a:r>
            <a:endParaRPr lang="en-US" altLang="ko-KR" sz="1300" dirty="0" smtClean="0"/>
          </a:p>
          <a:p>
            <a:pPr lvl="3">
              <a:lnSpc>
                <a:spcPct val="150000"/>
              </a:lnSpc>
            </a:pPr>
            <a:r>
              <a:rPr lang="en-US" altLang="ko-KR" sz="1300" dirty="0" smtClean="0"/>
              <a:t>r  </a:t>
            </a:r>
            <a:r>
              <a:rPr lang="ko-KR" altLang="en-US" sz="1300" dirty="0" smtClean="0"/>
              <a:t>하위 </a:t>
            </a:r>
            <a:r>
              <a:rPr lang="ko-KR" altLang="en-US" sz="1300" dirty="0"/>
              <a:t>디렉토리가 존재하는 경우 디렉토리 포함</a:t>
            </a:r>
            <a:endParaRPr lang="en-US" altLang="ko-KR" sz="1300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522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 </a:t>
            </a:r>
            <a:r>
              <a:rPr lang="ko-KR" altLang="en-US" dirty="0" smtClean="0"/>
              <a:t>을 사용하여 실습 진행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VMware</a:t>
            </a:r>
          </a:p>
          <a:p>
            <a:pPr lvl="2"/>
            <a:r>
              <a:rPr lang="ko-KR" altLang="en-US" dirty="0" smtClean="0"/>
              <a:t>가상 시스템 구동 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무료 제공 소프트웨어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VMware Workstation 16 Player ( </a:t>
            </a:r>
            <a:r>
              <a:rPr lang="ko-KR" altLang="en-US" dirty="0" smtClean="0"/>
              <a:t>버전 상관 </a:t>
            </a:r>
            <a:r>
              <a:rPr lang="en-US" altLang="ko-KR" dirty="0" smtClean="0"/>
              <a:t>X , </a:t>
            </a:r>
            <a:r>
              <a:rPr lang="ko-KR" altLang="en-US" dirty="0" smtClean="0"/>
              <a:t>실습 진행 가능한 </a:t>
            </a:r>
            <a:r>
              <a:rPr lang="en-US" altLang="ko-KR" dirty="0" smtClean="0"/>
              <a:t>VMware</a:t>
            </a:r>
            <a:r>
              <a:rPr lang="ko-KR" altLang="en-US" dirty="0" smtClean="0"/>
              <a:t> </a:t>
            </a:r>
            <a:r>
              <a:rPr lang="en-US" altLang="ko-KR" dirty="0" smtClean="0"/>
              <a:t>(pro/player) </a:t>
            </a:r>
            <a:r>
              <a:rPr lang="ko-KR" altLang="en-US" dirty="0" smtClean="0"/>
              <a:t>로 다운로드 진행</a:t>
            </a:r>
            <a:r>
              <a:rPr lang="en-US" altLang="ko-KR" dirty="0" smtClean="0"/>
              <a:t> )</a:t>
            </a:r>
          </a:p>
          <a:p>
            <a:pPr lvl="3"/>
            <a:r>
              <a:rPr lang="en-US" altLang="ko-KR" dirty="0" smtClean="0"/>
              <a:t>Windows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Linux PC </a:t>
            </a:r>
            <a:r>
              <a:rPr lang="ko-KR" altLang="en-US" dirty="0" smtClean="0"/>
              <a:t>에서 단일 </a:t>
            </a:r>
            <a:r>
              <a:rPr lang="ko-KR" altLang="en-US" dirty="0" err="1" smtClean="0"/>
              <a:t>가상머신을</a:t>
            </a:r>
            <a:r>
              <a:rPr lang="ko-KR" altLang="en-US" dirty="0" smtClean="0"/>
              <a:t> 실행하기에 가장 적합한 유틸리티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보통 하나의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를 가지고 여러 대의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가 있는 효과를 누리기 위해 사용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VMware</a:t>
            </a:r>
            <a:r>
              <a:rPr lang="ko-KR" altLang="en-US" dirty="0" smtClean="0"/>
              <a:t>는 기본적으로 상용 유료 프로그램이지만 비상업적인 개인 및 학생들을 위해 무료 버전인 </a:t>
            </a:r>
            <a:r>
              <a:rPr lang="en-US" altLang="ko-KR" dirty="0" smtClean="0"/>
              <a:t>VMware Player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4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www.vmware.com/kr/products/workstation-player.html</a:t>
            </a:r>
            <a:endParaRPr lang="en-US" altLang="ko-KR" dirty="0" smtClean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51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파일 복사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cp</a:t>
            </a:r>
            <a:r>
              <a:rPr lang="en-US" altLang="ko-KR" dirty="0"/>
              <a:t>  </a:t>
            </a:r>
            <a:r>
              <a:rPr lang="ko-KR" altLang="en-US" dirty="0"/>
              <a:t>원본파일 </a:t>
            </a:r>
            <a:r>
              <a:rPr lang="ko-KR" altLang="en-US" dirty="0" err="1" smtClean="0"/>
              <a:t>사본파일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cp</a:t>
            </a:r>
            <a:r>
              <a:rPr lang="en-US" altLang="ko-KR" dirty="0"/>
              <a:t> –</a:t>
            </a:r>
            <a:r>
              <a:rPr lang="en-US" altLang="ko-KR" dirty="0" err="1"/>
              <a:t>i</a:t>
            </a:r>
            <a:r>
              <a:rPr lang="en-US" altLang="ko-KR" dirty="0"/>
              <a:t>  </a:t>
            </a:r>
            <a:r>
              <a:rPr lang="ko-KR" altLang="en-US" dirty="0"/>
              <a:t>원본파일 </a:t>
            </a:r>
            <a:r>
              <a:rPr lang="ko-KR" altLang="en-US" dirty="0" err="1"/>
              <a:t>사본파일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6000"/>
          <a:stretch/>
        </p:blipFill>
        <p:spPr>
          <a:xfrm>
            <a:off x="1981200" y="1528685"/>
            <a:ext cx="5524500" cy="11698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1333" r="35316" b="-934"/>
          <a:stretch/>
        </p:blipFill>
        <p:spPr>
          <a:xfrm>
            <a:off x="914400" y="3390900"/>
            <a:ext cx="4189589" cy="634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C7A6E8-C776-4C11-B8A0-9FEC02AF7370}"/>
              </a:ext>
            </a:extLst>
          </p:cNvPr>
          <p:cNvSpPr txBox="1"/>
          <p:nvPr/>
        </p:nvSpPr>
        <p:spPr>
          <a:xfrm>
            <a:off x="2667000" y="4033832"/>
            <a:ext cx="33874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rgbClr val="0000CC"/>
                </a:solidFill>
              </a:rPr>
              <a:t>y</a:t>
            </a:r>
            <a:r>
              <a:rPr lang="ko-KR" altLang="en-US" sz="1350" dirty="0">
                <a:solidFill>
                  <a:srgbClr val="0000CC"/>
                </a:solidFill>
              </a:rPr>
              <a:t> </a:t>
            </a:r>
            <a:r>
              <a:rPr lang="en-US" altLang="ko-KR" sz="1350" dirty="0">
                <a:solidFill>
                  <a:srgbClr val="0000CC"/>
                </a:solidFill>
              </a:rPr>
              <a:t>: </a:t>
            </a:r>
            <a:r>
              <a:rPr lang="ko-KR" altLang="en-US" sz="1350" dirty="0">
                <a:solidFill>
                  <a:srgbClr val="0000CC"/>
                </a:solidFill>
              </a:rPr>
              <a:t>기존파일을 덮어씀</a:t>
            </a:r>
            <a:endParaRPr lang="en-US" altLang="ko-KR" sz="1350" dirty="0">
              <a:solidFill>
                <a:srgbClr val="0000CC"/>
              </a:solidFill>
            </a:endParaRPr>
          </a:p>
          <a:p>
            <a:r>
              <a:rPr lang="en-US" altLang="ko-KR" sz="1350" dirty="0">
                <a:solidFill>
                  <a:srgbClr val="0000CC"/>
                </a:solidFill>
              </a:rPr>
              <a:t>n : </a:t>
            </a:r>
            <a:r>
              <a:rPr lang="ko-KR" altLang="en-US" sz="1350" dirty="0">
                <a:solidFill>
                  <a:srgbClr val="0000CC"/>
                </a:solidFill>
              </a:rPr>
              <a:t>기존파일을 그대로 두고 복사하지 않음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3ED9-2BE9-45BA-BFE5-3CD9832FB702}"/>
              </a:ext>
            </a:extLst>
          </p:cNvPr>
          <p:cNvSpPr txBox="1"/>
          <p:nvPr/>
        </p:nvSpPr>
        <p:spPr>
          <a:xfrm>
            <a:off x="5103989" y="3314700"/>
            <a:ext cx="30604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rgbClr val="0000CC"/>
                </a:solidFill>
              </a:rPr>
              <a:t> </a:t>
            </a:r>
            <a:r>
              <a:rPr lang="en-US" altLang="ko-KR" sz="1350" dirty="0">
                <a:solidFill>
                  <a:srgbClr val="0000CC"/>
                </a:solidFill>
              </a:rPr>
              <a:t>( </a:t>
            </a:r>
            <a:r>
              <a:rPr lang="ko-KR" altLang="en-US" sz="1350" dirty="0">
                <a:solidFill>
                  <a:srgbClr val="0000CC"/>
                </a:solidFill>
              </a:rPr>
              <a:t>복사하려는 이름이 이미 있는 경우 </a:t>
            </a:r>
            <a:r>
              <a:rPr lang="en-US" altLang="ko-KR" sz="1350" dirty="0">
                <a:solidFill>
                  <a:srgbClr val="0000CC"/>
                </a:solidFill>
              </a:rPr>
              <a:t>)</a:t>
            </a:r>
          </a:p>
          <a:p>
            <a:endParaRPr lang="ko-KR" altLang="en-US" sz="135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6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파일을 다른 디렉토리에 복사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cp</a:t>
            </a:r>
            <a:r>
              <a:rPr lang="en-US" altLang="ko-KR" dirty="0"/>
              <a:t>  </a:t>
            </a:r>
            <a:r>
              <a:rPr lang="ko-KR" altLang="en-US" dirty="0"/>
              <a:t>원본파일 </a:t>
            </a:r>
            <a:r>
              <a:rPr lang="ko-KR" altLang="en-US" dirty="0" smtClean="0"/>
              <a:t>디렉토리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디렉토리를</a:t>
            </a:r>
            <a:r>
              <a:rPr lang="en-US" altLang="ko-KR" dirty="0"/>
              <a:t> </a:t>
            </a:r>
            <a:r>
              <a:rPr lang="ko-KR" altLang="en-US" dirty="0"/>
              <a:t>다른 디렉토리로 복사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cp</a:t>
            </a:r>
            <a:r>
              <a:rPr lang="en-US" altLang="ko-KR" dirty="0"/>
              <a:t> –r  </a:t>
            </a:r>
            <a:r>
              <a:rPr lang="ko-KR" altLang="en-US" dirty="0"/>
              <a:t>디렉토리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디렉토리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-r</a:t>
            </a:r>
            <a:r>
              <a:rPr lang="ko-KR" altLang="en-US" dirty="0" smtClean="0"/>
              <a:t> </a:t>
            </a:r>
            <a:r>
              <a:rPr lang="ko-KR" altLang="en-US" dirty="0"/>
              <a:t>옵션은 하위 디렉토리도 포함해서 </a:t>
            </a:r>
            <a:r>
              <a:rPr lang="ko-KR" altLang="en-US" dirty="0" smtClean="0"/>
              <a:t>복사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여러 파일을 다른 디렉토리에 복사 </a:t>
            </a:r>
            <a:r>
              <a:rPr lang="en-US" altLang="ko-KR" sz="1350" dirty="0"/>
              <a:t>( </a:t>
            </a:r>
            <a:r>
              <a:rPr lang="ko-KR" altLang="en-US" sz="1350" dirty="0"/>
              <a:t>마지막은 반드시 디렉토리 </a:t>
            </a:r>
            <a:r>
              <a:rPr lang="en-US" altLang="ko-KR" sz="135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cp</a:t>
            </a:r>
            <a:r>
              <a:rPr lang="en-US" altLang="ko-KR" dirty="0"/>
              <a:t>  </a:t>
            </a:r>
            <a:r>
              <a:rPr lang="ko-KR" altLang="en-US" dirty="0"/>
              <a:t>원본파일</a:t>
            </a:r>
            <a:r>
              <a:rPr lang="en-US" altLang="ko-KR" dirty="0"/>
              <a:t>1 </a:t>
            </a:r>
            <a:r>
              <a:rPr lang="ko-KR" altLang="en-US" dirty="0"/>
              <a:t>원본파일</a:t>
            </a:r>
            <a:r>
              <a:rPr lang="en-US" altLang="ko-KR" dirty="0"/>
              <a:t>2 …..</a:t>
            </a:r>
            <a:r>
              <a:rPr lang="ko-KR" altLang="en-US" dirty="0"/>
              <a:t> 디렉토리</a:t>
            </a:r>
            <a:endParaRPr lang="en-US" altLang="ko-KR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162302"/>
            <a:ext cx="5200650" cy="1543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7D3ED9-2BE9-45BA-BFE5-3CD9832FB702}"/>
              </a:ext>
            </a:extLst>
          </p:cNvPr>
          <p:cNvSpPr txBox="1"/>
          <p:nvPr/>
        </p:nvSpPr>
        <p:spPr>
          <a:xfrm>
            <a:off x="6158048" y="2786020"/>
            <a:ext cx="25795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 smtClean="0">
                <a:solidFill>
                  <a:srgbClr val="0000CC"/>
                </a:solidFill>
              </a:rPr>
              <a:t>mkdir</a:t>
            </a:r>
            <a:r>
              <a:rPr lang="en-US" altLang="ko-KR" sz="1350" dirty="0" smtClean="0">
                <a:solidFill>
                  <a:srgbClr val="0000CC"/>
                </a:solidFill>
              </a:rPr>
              <a:t> : </a:t>
            </a:r>
            <a:r>
              <a:rPr lang="ko-KR" altLang="en-US" sz="1350" dirty="0" smtClean="0">
                <a:solidFill>
                  <a:srgbClr val="0000CC"/>
                </a:solidFill>
              </a:rPr>
              <a:t>디렉토리 만드는 명령어</a:t>
            </a:r>
            <a:endParaRPr lang="ko-KR" altLang="en-US" sz="135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9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다루기 </a:t>
            </a:r>
            <a:r>
              <a:rPr lang="en-US" altLang="ko-KR" dirty="0"/>
              <a:t>( </a:t>
            </a:r>
            <a:r>
              <a:rPr lang="ko-KR" altLang="en-US" dirty="0"/>
              <a:t>파일 이동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mv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원본</a:t>
            </a:r>
            <a:r>
              <a:rPr lang="en-US" altLang="ko-KR" dirty="0"/>
              <a:t> </a:t>
            </a:r>
            <a:r>
              <a:rPr lang="ko-KR" altLang="en-US" dirty="0"/>
              <a:t>파일 또는 디렉토리를 다른 이름 또는 다른 위치로 </a:t>
            </a:r>
            <a:r>
              <a:rPr lang="ko-KR" altLang="en-US" dirty="0" smtClean="0"/>
              <a:t>이동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sz="1250" dirty="0" smtClean="0"/>
              <a:t>mv   </a:t>
            </a:r>
            <a:r>
              <a:rPr lang="en-US" altLang="ko-KR" sz="1250" dirty="0"/>
              <a:t>[</a:t>
            </a:r>
            <a:r>
              <a:rPr lang="ko-KR" altLang="en-US" sz="1250" dirty="0"/>
              <a:t>옵션</a:t>
            </a:r>
            <a:r>
              <a:rPr lang="en-US" altLang="ko-KR" sz="1250" dirty="0"/>
              <a:t>]   </a:t>
            </a:r>
            <a:r>
              <a:rPr lang="ko-KR" altLang="en-US" sz="1250" dirty="0"/>
              <a:t>원본</a:t>
            </a:r>
            <a:r>
              <a:rPr lang="en-US" altLang="ko-KR" sz="1250" dirty="0"/>
              <a:t>(</a:t>
            </a:r>
            <a:r>
              <a:rPr lang="ko-KR" altLang="en-US" sz="1250" dirty="0"/>
              <a:t>원본 디렉토리</a:t>
            </a:r>
            <a:r>
              <a:rPr lang="en-US" altLang="ko-KR" sz="1250" dirty="0"/>
              <a:t>)   </a:t>
            </a:r>
            <a:r>
              <a:rPr lang="ko-KR" altLang="en-US" sz="1250" dirty="0" err="1"/>
              <a:t>이동파일</a:t>
            </a:r>
            <a:r>
              <a:rPr lang="en-US" altLang="ko-KR" sz="1250" dirty="0"/>
              <a:t>(</a:t>
            </a:r>
            <a:r>
              <a:rPr lang="ko-KR" altLang="en-US" sz="1250" dirty="0"/>
              <a:t>이동 디렉토리</a:t>
            </a:r>
            <a:r>
              <a:rPr lang="en-US" altLang="ko-KR" sz="1250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sz="1250" dirty="0" smtClean="0"/>
              <a:t>옵션 </a:t>
            </a:r>
            <a:r>
              <a:rPr lang="en-US" altLang="ko-KR" sz="1250" dirty="0" smtClean="0"/>
              <a:t>:</a:t>
            </a:r>
          </a:p>
          <a:p>
            <a:pPr lvl="3">
              <a:lnSpc>
                <a:spcPct val="150000"/>
              </a:lnSpc>
            </a:pPr>
            <a:r>
              <a:rPr lang="en-US" altLang="ko-KR" sz="1200" dirty="0" smtClean="0"/>
              <a:t>-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  </a:t>
            </a:r>
            <a:r>
              <a:rPr lang="ko-KR" altLang="en-US" sz="1200" dirty="0"/>
              <a:t>파일이 이미 존재하면 덮어 쓸 것인가를 </a:t>
            </a:r>
            <a:r>
              <a:rPr lang="ko-KR" altLang="en-US" sz="1200" dirty="0" smtClean="0"/>
              <a:t>물음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첫 </a:t>
            </a:r>
            <a:r>
              <a:rPr lang="ko-KR" altLang="en-US" dirty="0"/>
              <a:t>번째 인자는 원본 파일명이나 디렉터리명을 지정하고</a:t>
            </a:r>
            <a:r>
              <a:rPr lang="en-US" altLang="ko-KR" dirty="0"/>
              <a:t> </a:t>
            </a:r>
            <a:r>
              <a:rPr lang="ko-KR" altLang="en-US" dirty="0"/>
              <a:t>두 번째 인자는 목적지 파일명이나 디렉터리명을 지정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23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mv  </a:t>
            </a:r>
            <a:r>
              <a:rPr lang="ko-KR" altLang="en-US" dirty="0"/>
              <a:t>원본파일  </a:t>
            </a:r>
            <a:r>
              <a:rPr lang="ko-KR" altLang="en-US" dirty="0" err="1" smtClean="0"/>
              <a:t>이동파일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mv </a:t>
            </a:r>
            <a:r>
              <a:rPr lang="en-US" altLang="ko-KR" dirty="0" err="1" smtClean="0"/>
              <a:t>cs.backup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cs.old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ko-KR" altLang="en-US" dirty="0"/>
              <a:t>다른 파일로 이동 </a:t>
            </a:r>
            <a:r>
              <a:rPr lang="en-US" altLang="ko-KR" dirty="0"/>
              <a:t>( </a:t>
            </a:r>
            <a:r>
              <a:rPr lang="ko-KR" altLang="en-US" dirty="0"/>
              <a:t>이름 변경 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mv  </a:t>
            </a:r>
            <a:r>
              <a:rPr lang="ko-KR" altLang="en-US" dirty="0"/>
              <a:t>원본파일  디렉토리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ko-KR" altLang="en-US" dirty="0"/>
              <a:t>다른 디렉토리로 </a:t>
            </a:r>
            <a:r>
              <a:rPr lang="ko-KR" altLang="en-US" dirty="0" smtClean="0"/>
              <a:t>이동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mv  </a:t>
            </a:r>
            <a:r>
              <a:rPr lang="ko-KR" altLang="en-US" dirty="0"/>
              <a:t>파일</a:t>
            </a:r>
            <a:r>
              <a:rPr lang="en-US" altLang="ko-KR" dirty="0"/>
              <a:t>1 </a:t>
            </a:r>
            <a:r>
              <a:rPr lang="ko-KR" altLang="en-US" dirty="0"/>
              <a:t>파일</a:t>
            </a:r>
            <a:r>
              <a:rPr lang="en-US" altLang="ko-KR" dirty="0"/>
              <a:t>2 </a:t>
            </a:r>
            <a:r>
              <a:rPr lang="ko-KR" altLang="en-US" dirty="0"/>
              <a:t>디렉토리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파일을</a:t>
            </a:r>
            <a:r>
              <a:rPr lang="en-US" altLang="ko-KR" dirty="0"/>
              <a:t> </a:t>
            </a:r>
            <a:r>
              <a:rPr lang="ko-KR" altLang="en-US" dirty="0"/>
              <a:t>다른 디렉토리로 </a:t>
            </a:r>
            <a:r>
              <a:rPr lang="ko-KR" altLang="en-US" dirty="0" smtClean="0"/>
              <a:t>이동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mv  </a:t>
            </a:r>
            <a:r>
              <a:rPr lang="ko-KR" altLang="en-US" dirty="0"/>
              <a:t>원본디렉토리</a:t>
            </a:r>
            <a:r>
              <a:rPr lang="en-US" altLang="ko-KR" dirty="0"/>
              <a:t>  </a:t>
            </a:r>
            <a:r>
              <a:rPr lang="ko-KR" altLang="en-US" dirty="0" smtClean="0"/>
              <a:t>이동디렉토리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mv backup old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이동 디렉토리가 없는 경우 원본디렉토리의 이름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이동 디렉토리가 있는 경우 하위 디렉토리로 </a:t>
            </a:r>
            <a:r>
              <a:rPr lang="ko-KR" altLang="en-US" dirty="0" smtClean="0"/>
              <a:t>이동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029"/>
          <a:stretch/>
        </p:blipFill>
        <p:spPr>
          <a:xfrm>
            <a:off x="4648200" y="1428750"/>
            <a:ext cx="3896360" cy="1981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74827" y="2187223"/>
            <a:ext cx="609600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15560" y="1581151"/>
            <a:ext cx="762000" cy="1523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96760" y="2952750"/>
            <a:ext cx="609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48200" y="1657350"/>
            <a:ext cx="467360" cy="194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rm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지정한</a:t>
            </a:r>
            <a:r>
              <a:rPr lang="en-US" altLang="ko-KR" dirty="0"/>
              <a:t> </a:t>
            </a:r>
            <a:r>
              <a:rPr lang="ko-KR" altLang="en-US" dirty="0"/>
              <a:t>파일 또는 디렉토리를 삭제</a:t>
            </a:r>
            <a:endParaRPr lang="en-US" altLang="ko-KR" dirty="0"/>
          </a:p>
          <a:p>
            <a:pPr lvl="1"/>
            <a:r>
              <a:rPr lang="en-US" altLang="ko-KR" sz="1150" dirty="0" err="1"/>
              <a:t>rm</a:t>
            </a:r>
            <a:r>
              <a:rPr lang="en-US" altLang="ko-KR" sz="1150" dirty="0"/>
              <a:t>   [</a:t>
            </a:r>
            <a:r>
              <a:rPr lang="ko-KR" altLang="en-US" sz="1150" dirty="0"/>
              <a:t>옵션</a:t>
            </a:r>
            <a:r>
              <a:rPr lang="en-US" altLang="ko-KR" sz="1150" dirty="0"/>
              <a:t>]   </a:t>
            </a:r>
            <a:r>
              <a:rPr lang="ko-KR" altLang="en-US" sz="1150" dirty="0"/>
              <a:t>파일</a:t>
            </a:r>
            <a:r>
              <a:rPr lang="en-US" altLang="ko-KR" sz="1150" dirty="0"/>
              <a:t>(</a:t>
            </a:r>
            <a:r>
              <a:rPr lang="ko-KR" altLang="en-US" sz="1150" dirty="0"/>
              <a:t>디렉토리</a:t>
            </a:r>
            <a:r>
              <a:rPr lang="en-US" altLang="ko-KR" sz="1150" dirty="0"/>
              <a:t>)</a:t>
            </a:r>
          </a:p>
          <a:p>
            <a:pPr lvl="2"/>
            <a:r>
              <a:rPr lang="ko-KR" altLang="en-US" sz="1050" dirty="0"/>
              <a:t>옵션 </a:t>
            </a:r>
            <a:r>
              <a:rPr lang="en-US" altLang="ko-KR" sz="1050" dirty="0"/>
              <a:t>:</a:t>
            </a:r>
          </a:p>
          <a:p>
            <a:pPr lvl="3"/>
            <a:r>
              <a:rPr lang="en-US" altLang="ko-KR" sz="1000" dirty="0" err="1" smtClean="0"/>
              <a:t>i</a:t>
            </a:r>
            <a:r>
              <a:rPr lang="en-US" altLang="ko-KR" sz="1000" dirty="0" smtClean="0"/>
              <a:t>   </a:t>
            </a:r>
            <a:r>
              <a:rPr lang="ko-KR" altLang="en-US" sz="1000" dirty="0"/>
              <a:t>파일을 정말 삭제할지를 물음</a:t>
            </a:r>
            <a:endParaRPr lang="en-US" altLang="ko-KR" sz="1000" dirty="0"/>
          </a:p>
          <a:p>
            <a:pPr lvl="3"/>
            <a:r>
              <a:rPr lang="en-US" altLang="ko-KR" sz="1000" dirty="0" smtClean="0"/>
              <a:t>r  </a:t>
            </a:r>
            <a:r>
              <a:rPr lang="ko-KR" altLang="en-US" sz="1000" dirty="0" smtClean="0"/>
              <a:t>디렉토리 삭제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3"/>
            <a:endParaRPr lang="en-US" altLang="ko-KR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495550"/>
            <a:ext cx="6419850" cy="12668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F31F8F-0D40-418F-8B7F-D9AF84EF4A41}"/>
              </a:ext>
            </a:extLst>
          </p:cNvPr>
          <p:cNvSpPr/>
          <p:nvPr/>
        </p:nvSpPr>
        <p:spPr>
          <a:xfrm>
            <a:off x="1362074" y="2686051"/>
            <a:ext cx="3743325" cy="190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0FFFE-70E5-4B06-9315-04FB029DCD1C}"/>
              </a:ext>
            </a:extLst>
          </p:cNvPr>
          <p:cNvSpPr txBox="1"/>
          <p:nvPr/>
        </p:nvSpPr>
        <p:spPr>
          <a:xfrm>
            <a:off x="5105399" y="2631259"/>
            <a:ext cx="2012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>
                <a:solidFill>
                  <a:srgbClr val="FF0000"/>
                </a:solidFill>
              </a:rPr>
              <a:t>파일을</a:t>
            </a:r>
            <a:r>
              <a:rPr lang="en-US" altLang="ko-KR" sz="1350" b="1" dirty="0">
                <a:solidFill>
                  <a:srgbClr val="FF0000"/>
                </a:solidFill>
              </a:rPr>
              <a:t> </a:t>
            </a:r>
            <a:r>
              <a:rPr lang="ko-KR" altLang="en-US" sz="1350" b="1" dirty="0">
                <a:solidFill>
                  <a:srgbClr val="FF0000"/>
                </a:solidFill>
              </a:rPr>
              <a:t>삭제할지를 확인</a:t>
            </a:r>
          </a:p>
        </p:txBody>
      </p:sp>
    </p:spTree>
    <p:extLst>
      <p:ext uri="{BB962C8B-B14F-4D97-AF65-F5344CB8AC3E}">
        <p14:creationId xmlns:p14="http://schemas.microsoft.com/office/powerpoint/2010/main" val="115606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파일링크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기존에 있는 파일에 대해 새로운 파일명을 만드는 것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하드링크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기존 파일과 동일한 데이터 블록을 가리키는 파일 생성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소프트링크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 smtClean="0"/>
              <a:t>심</a:t>
            </a:r>
            <a:r>
              <a:rPr lang="ko-KR" altLang="en-US" dirty="0" err="1"/>
              <a:t>볼</a:t>
            </a:r>
            <a:r>
              <a:rPr lang="ko-KR" altLang="en-US" dirty="0" err="1" smtClean="0"/>
              <a:t>릭</a:t>
            </a:r>
            <a:r>
              <a:rPr lang="ko-KR" altLang="en-US" dirty="0" smtClean="0"/>
              <a:t> </a:t>
            </a:r>
            <a:r>
              <a:rPr lang="ko-KR" altLang="en-US" dirty="0"/>
              <a:t>링크 </a:t>
            </a:r>
            <a:r>
              <a:rPr lang="en-US" altLang="ko-KR" dirty="0"/>
              <a:t>– </a:t>
            </a:r>
            <a:r>
              <a:rPr lang="ko-KR" altLang="en-US" dirty="0"/>
              <a:t>기존 파일을 가리키는 </a:t>
            </a:r>
            <a:r>
              <a:rPr lang="ko-KR" altLang="en-US" dirty="0" smtClean="0"/>
              <a:t>링크 파일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3"/>
            <a:endParaRPr lang="en-US" altLang="ko-KR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73C177-F3D4-4D16-AB22-04F95AE3A9CA}"/>
              </a:ext>
            </a:extLst>
          </p:cNvPr>
          <p:cNvGrpSpPr/>
          <p:nvPr/>
        </p:nvGrpSpPr>
        <p:grpSpPr>
          <a:xfrm>
            <a:off x="2667000" y="2190750"/>
            <a:ext cx="4114800" cy="2303021"/>
            <a:chOff x="2195736" y="3645024"/>
            <a:chExt cx="4584716" cy="26642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DE90D3D-CA2E-4497-9EF1-47352FE90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b="9582"/>
            <a:stretch/>
          </p:blipFill>
          <p:spPr>
            <a:xfrm>
              <a:off x="2195736" y="3645024"/>
              <a:ext cx="4440701" cy="266429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D04958-6BEB-4993-B7B2-F01EAC60CF41}"/>
                </a:ext>
              </a:extLst>
            </p:cNvPr>
            <p:cNvSpPr/>
            <p:nvPr/>
          </p:nvSpPr>
          <p:spPr>
            <a:xfrm>
              <a:off x="3203848" y="4797152"/>
              <a:ext cx="1656184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8E1AB6-B38C-4ECE-8D9B-E4FA8388D357}"/>
                </a:ext>
              </a:extLst>
            </p:cNvPr>
            <p:cNvSpPr/>
            <p:nvPr/>
          </p:nvSpPr>
          <p:spPr>
            <a:xfrm>
              <a:off x="2339752" y="3933056"/>
              <a:ext cx="4440700" cy="2376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1573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파일 다루기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 링크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ln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원본 파일에 대한 링크 파일을 만듦</a:t>
            </a:r>
            <a:endParaRPr lang="en-US" altLang="ko-KR" dirty="0"/>
          </a:p>
          <a:p>
            <a:pPr lvl="1"/>
            <a:r>
              <a:rPr lang="en-US" altLang="ko-KR" sz="1150" dirty="0" smtClean="0"/>
              <a:t>ln   </a:t>
            </a:r>
            <a:r>
              <a:rPr lang="en-US" altLang="ko-KR" sz="1150" dirty="0"/>
              <a:t>[</a:t>
            </a:r>
            <a:r>
              <a:rPr lang="ko-KR" altLang="en-US" sz="1150" dirty="0"/>
              <a:t>옵션</a:t>
            </a:r>
            <a:r>
              <a:rPr lang="en-US" altLang="ko-KR" sz="1150" dirty="0"/>
              <a:t>]   </a:t>
            </a:r>
            <a:r>
              <a:rPr lang="ko-KR" altLang="en-US" sz="1150" dirty="0"/>
              <a:t>원본파일  </a:t>
            </a:r>
            <a:r>
              <a:rPr lang="ko-KR" altLang="en-US" sz="1150" dirty="0" err="1"/>
              <a:t>링크파일</a:t>
            </a:r>
            <a:endParaRPr lang="en-US" altLang="ko-KR" sz="1150" dirty="0"/>
          </a:p>
          <a:p>
            <a:pPr lvl="2"/>
            <a:r>
              <a:rPr lang="ko-KR" altLang="en-US" sz="1050" dirty="0" smtClean="0"/>
              <a:t>옵션 </a:t>
            </a:r>
            <a:r>
              <a:rPr lang="en-US" altLang="ko-KR" sz="1050" dirty="0" smtClean="0"/>
              <a:t>:</a:t>
            </a:r>
          </a:p>
          <a:p>
            <a:pPr lvl="3"/>
            <a:r>
              <a:rPr lang="en-US" altLang="ko-KR" sz="1000" dirty="0" smtClean="0"/>
              <a:t>-</a:t>
            </a:r>
            <a:r>
              <a:rPr lang="en-US" altLang="ko-KR" sz="1000" dirty="0"/>
              <a:t>s   </a:t>
            </a:r>
            <a:r>
              <a:rPr lang="ko-KR" altLang="en-US" sz="1000" dirty="0" err="1"/>
              <a:t>심벌릭</a:t>
            </a:r>
            <a:r>
              <a:rPr lang="ko-KR" altLang="en-US" sz="1000" dirty="0"/>
              <a:t> 링크 </a:t>
            </a:r>
            <a:r>
              <a:rPr lang="ko-KR" altLang="en-US" sz="1000" dirty="0" smtClean="0"/>
              <a:t>생성</a:t>
            </a:r>
            <a:endParaRPr lang="en-US" altLang="ko-KR" sz="1000" dirty="0" smtClean="0"/>
          </a:p>
          <a:p>
            <a:pPr lvl="3"/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dirty="0"/>
              <a:t>ln exam </a:t>
            </a:r>
            <a:r>
              <a:rPr lang="en-US" altLang="ko-KR" dirty="0" err="1" smtClean="0"/>
              <a:t>exam.link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exam </a:t>
            </a:r>
            <a:r>
              <a:rPr lang="ko-KR" altLang="en-US" dirty="0"/>
              <a:t>파일에 대해 </a:t>
            </a:r>
            <a:r>
              <a:rPr lang="en-US" altLang="ko-KR" dirty="0" err="1"/>
              <a:t>exam.link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smtClean="0"/>
              <a:t>만듦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 err="1"/>
              <a:t>inode</a:t>
            </a:r>
            <a:r>
              <a:rPr lang="ko-KR" altLang="en-US" dirty="0"/>
              <a:t>에 대한 정보를 출력해 보면 두 파일 모두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ko-KR" altLang="en-US" dirty="0" smtClean="0"/>
              <a:t>같음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/>
              <a:t>( </a:t>
            </a:r>
            <a:r>
              <a:rPr lang="ko-KR" altLang="en-US" dirty="0"/>
              <a:t>동일한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원본파일이</a:t>
            </a:r>
            <a:r>
              <a:rPr lang="ko-KR" altLang="en-US" dirty="0"/>
              <a:t> </a:t>
            </a:r>
            <a:r>
              <a:rPr lang="ko-KR" altLang="en-US" dirty="0" err="1"/>
              <a:t>삭제되도</a:t>
            </a:r>
            <a:r>
              <a:rPr lang="ko-KR" altLang="en-US" dirty="0"/>
              <a:t> </a:t>
            </a:r>
            <a:r>
              <a:rPr lang="ko-KR" altLang="en-US" dirty="0" err="1"/>
              <a:t>링크파일로</a:t>
            </a:r>
            <a:r>
              <a:rPr lang="ko-KR" altLang="en-US" dirty="0"/>
              <a:t> 파일 접근 가능</a:t>
            </a:r>
            <a:endParaRPr lang="en-US" altLang="ko-KR" dirty="0"/>
          </a:p>
          <a:p>
            <a:pPr lvl="3"/>
            <a:endParaRPr lang="en-US" altLang="ko-KR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60087"/>
            <a:ext cx="3743325" cy="1038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74512"/>
            <a:ext cx="3774369" cy="9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1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/>
              <a:t>ln –s exam </a:t>
            </a:r>
            <a:r>
              <a:rPr lang="en-US" altLang="ko-KR" dirty="0" err="1" smtClean="0"/>
              <a:t>exam.softlink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exam </a:t>
            </a:r>
            <a:r>
              <a:rPr lang="ko-KR" altLang="en-US" dirty="0"/>
              <a:t>파일에 대해 </a:t>
            </a:r>
            <a:r>
              <a:rPr lang="en-US" altLang="ko-KR" dirty="0" err="1"/>
              <a:t>exam.softlink</a:t>
            </a:r>
            <a:r>
              <a:rPr lang="en-US" altLang="ko-KR" dirty="0"/>
              <a:t> </a:t>
            </a:r>
            <a:r>
              <a:rPr lang="ko-KR" altLang="en-US" dirty="0"/>
              <a:t>파일을 만듦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링크파일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원본파일 형태로 표시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en-US" altLang="ko-KR" dirty="0" err="1"/>
              <a:t>inode</a:t>
            </a:r>
            <a:r>
              <a:rPr lang="ko-KR" altLang="en-US" dirty="0"/>
              <a:t>에 대한 정보를 출력해 보면 두 파일은</a:t>
            </a:r>
            <a:r>
              <a:rPr lang="en-US" altLang="ko-KR" dirty="0"/>
              <a:t> </a:t>
            </a:r>
            <a:r>
              <a:rPr lang="ko-KR" altLang="en-US" dirty="0"/>
              <a:t>서로 다른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가짐 </a:t>
            </a:r>
            <a:r>
              <a:rPr lang="en-US" altLang="ko-KR" dirty="0"/>
              <a:t>( </a:t>
            </a:r>
            <a:r>
              <a:rPr lang="ko-KR" altLang="en-US" dirty="0"/>
              <a:t>원본 파일에 대한 </a:t>
            </a:r>
            <a:r>
              <a:rPr lang="ko-KR" altLang="en-US" dirty="0" err="1"/>
              <a:t>바로가기</a:t>
            </a:r>
            <a:r>
              <a:rPr lang="ko-KR" altLang="en-US" dirty="0"/>
              <a:t> 파일 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원본파일이</a:t>
            </a:r>
            <a:r>
              <a:rPr lang="ko-KR" altLang="en-US" dirty="0"/>
              <a:t> 삭제되면 </a:t>
            </a:r>
            <a:r>
              <a:rPr lang="ko-KR" altLang="en-US" dirty="0" err="1"/>
              <a:t>링크파일은</a:t>
            </a:r>
            <a:r>
              <a:rPr lang="ko-KR" altLang="en-US" dirty="0"/>
              <a:t> 더 이상 파일 참조 불가능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33652"/>
            <a:ext cx="6515100" cy="20764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6784" y="4171950"/>
            <a:ext cx="745066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67200" y="4171950"/>
            <a:ext cx="745066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88534" y="4171950"/>
            <a:ext cx="745066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 </a:t>
            </a:r>
            <a:r>
              <a:rPr lang="en-US" altLang="ko-KR" dirty="0" smtClean="0"/>
              <a:t>[6] &lt;</a:t>
            </a:r>
            <a:r>
              <a:rPr lang="ko-KR" altLang="en-US" dirty="0" smtClean="0"/>
              <a:t>중요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687060"/>
      </p:ext>
    </p:extLst>
  </p:cSld>
  <p:clrMapOvr>
    <a:masterClrMapping/>
  </p:clrMapOvr>
  <p:transition spd="slow"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grep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지정한 </a:t>
            </a:r>
            <a:r>
              <a:rPr lang="ko-KR" altLang="en-US" dirty="0"/>
              <a:t>패턴이 포함된 행을 찾아 출력</a:t>
            </a:r>
            <a:endParaRPr lang="en-US" altLang="ko-KR" dirty="0"/>
          </a:p>
          <a:p>
            <a:pPr lvl="1"/>
            <a:r>
              <a:rPr lang="en-US" altLang="ko-KR" sz="1150" dirty="0" err="1" smtClean="0"/>
              <a:t>grep</a:t>
            </a:r>
            <a:r>
              <a:rPr lang="en-US" altLang="ko-KR" sz="1150" dirty="0" smtClean="0"/>
              <a:t>   </a:t>
            </a:r>
            <a:r>
              <a:rPr lang="en-US" altLang="ko-KR" sz="1150" dirty="0"/>
              <a:t>[</a:t>
            </a:r>
            <a:r>
              <a:rPr lang="ko-KR" altLang="en-US" sz="1150" dirty="0"/>
              <a:t>옵션</a:t>
            </a:r>
            <a:r>
              <a:rPr lang="en-US" altLang="ko-KR" sz="1150" dirty="0"/>
              <a:t>]   </a:t>
            </a:r>
            <a:r>
              <a:rPr lang="ko-KR" altLang="en-US" sz="1150" dirty="0"/>
              <a:t>패턴</a:t>
            </a:r>
            <a:r>
              <a:rPr lang="en-US" altLang="ko-KR" sz="1150" dirty="0"/>
              <a:t> </a:t>
            </a:r>
            <a:r>
              <a:rPr lang="ko-KR" altLang="en-US" sz="1150" dirty="0"/>
              <a:t>파일  </a:t>
            </a:r>
            <a:endParaRPr lang="en-US" altLang="ko-KR" sz="1150" dirty="0"/>
          </a:p>
          <a:p>
            <a:pPr lvl="2"/>
            <a:r>
              <a:rPr lang="ko-KR" altLang="en-US" sz="1050" dirty="0" smtClean="0"/>
              <a:t>옵션 </a:t>
            </a:r>
            <a:r>
              <a:rPr lang="en-US" altLang="ko-KR" sz="1050" dirty="0"/>
              <a:t>:</a:t>
            </a:r>
          </a:p>
          <a:p>
            <a:pPr lvl="3"/>
            <a:r>
              <a:rPr lang="en-US" altLang="ko-KR" sz="1000" dirty="0" err="1" smtClean="0"/>
              <a:t>i</a:t>
            </a:r>
            <a:r>
              <a:rPr lang="en-US" altLang="ko-KR" sz="1000" dirty="0" smtClean="0"/>
              <a:t>   </a:t>
            </a:r>
            <a:r>
              <a:rPr lang="ko-KR" altLang="en-US" sz="1000" dirty="0"/>
              <a:t>파일에서 패턴과 일치하는 대소문자 모두 </a:t>
            </a:r>
            <a:r>
              <a:rPr lang="ko-KR" altLang="en-US" sz="1000" dirty="0" smtClean="0"/>
              <a:t>검색</a:t>
            </a:r>
            <a:endParaRPr lang="en-US" altLang="ko-KR" sz="1000" dirty="0" smtClean="0"/>
          </a:p>
          <a:p>
            <a:pPr lvl="3"/>
            <a:r>
              <a:rPr lang="en-US" altLang="ko-KR" sz="1000" dirty="0" smtClean="0"/>
              <a:t>l  </a:t>
            </a:r>
            <a:r>
              <a:rPr lang="ko-KR" altLang="en-US" sz="1000" dirty="0"/>
              <a:t>파일들 중 패턴과 일치하는 내용을 가진 파일을 </a:t>
            </a:r>
            <a:r>
              <a:rPr lang="ko-KR" altLang="en-US" sz="1000" dirty="0" smtClean="0"/>
              <a:t>출력</a:t>
            </a:r>
            <a:endParaRPr lang="en-US" altLang="ko-KR" sz="1000" dirty="0"/>
          </a:p>
          <a:p>
            <a:pPr lvl="3"/>
            <a:r>
              <a:rPr lang="en-US" altLang="ko-KR" sz="1000" dirty="0" smtClean="0"/>
              <a:t>n</a:t>
            </a:r>
            <a:r>
              <a:rPr lang="ko-KR" altLang="en-US" sz="1000" dirty="0" smtClean="0"/>
              <a:t>  </a:t>
            </a:r>
            <a:r>
              <a:rPr lang="ko-KR" altLang="en-US" dirty="0" smtClean="0"/>
              <a:t>파일 내용 </a:t>
            </a:r>
            <a:r>
              <a:rPr lang="ko-KR" altLang="en-US" dirty="0"/>
              <a:t>중 패턴과 일치하는 내용의 라인을 포함해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find : </a:t>
            </a:r>
            <a:r>
              <a:rPr lang="ko-KR" altLang="en-US" dirty="0" smtClean="0"/>
              <a:t>지정한 </a:t>
            </a:r>
            <a:r>
              <a:rPr lang="ko-KR" altLang="en-US" dirty="0"/>
              <a:t>위치에</a:t>
            </a:r>
            <a:r>
              <a:rPr lang="en-US" altLang="ko-KR" dirty="0"/>
              <a:t> </a:t>
            </a:r>
            <a:r>
              <a:rPr lang="ko-KR" altLang="en-US" dirty="0"/>
              <a:t>조건에 맞는 파일 </a:t>
            </a:r>
            <a:r>
              <a:rPr lang="ko-KR" altLang="en-US" dirty="0" smtClean="0"/>
              <a:t>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sz="1250" dirty="0" smtClean="0"/>
              <a:t>find   </a:t>
            </a:r>
            <a:r>
              <a:rPr lang="en-US" altLang="ko-KR" sz="1250" dirty="0"/>
              <a:t>[</a:t>
            </a:r>
            <a:r>
              <a:rPr lang="ko-KR" altLang="en-US" sz="1250" dirty="0"/>
              <a:t>옵션</a:t>
            </a:r>
            <a:r>
              <a:rPr lang="en-US" altLang="ko-KR" sz="1250" dirty="0"/>
              <a:t>] [</a:t>
            </a:r>
            <a:r>
              <a:rPr lang="ko-KR" altLang="en-US" sz="1250" dirty="0"/>
              <a:t>동작</a:t>
            </a:r>
            <a:r>
              <a:rPr lang="en-US" altLang="ko-KR" sz="1250" dirty="0" smtClean="0"/>
              <a:t>]</a:t>
            </a:r>
          </a:p>
          <a:p>
            <a:pPr lvl="2">
              <a:lnSpc>
                <a:spcPct val="150000"/>
              </a:lnSpc>
            </a:pPr>
            <a:r>
              <a:rPr lang="ko-KR" altLang="en-US" sz="1350" dirty="0" smtClean="0"/>
              <a:t>옵션 </a:t>
            </a:r>
            <a:r>
              <a:rPr lang="en-US" altLang="ko-KR" sz="1350" dirty="0" smtClean="0"/>
              <a:t>:</a:t>
            </a:r>
          </a:p>
          <a:p>
            <a:pPr lvl="3">
              <a:lnSpc>
                <a:spcPct val="150000"/>
              </a:lnSpc>
            </a:pPr>
            <a:r>
              <a:rPr lang="en-US" altLang="ko-KR" sz="1300" dirty="0" smtClean="0"/>
              <a:t>name</a:t>
            </a:r>
            <a:r>
              <a:rPr lang="ko-KR" altLang="en-US" sz="1300" dirty="0" smtClean="0"/>
              <a:t> </a:t>
            </a:r>
            <a:r>
              <a:rPr lang="en-US" altLang="ko-KR" sz="1300" dirty="0"/>
              <a:t>filename   </a:t>
            </a:r>
            <a:r>
              <a:rPr lang="ko-KR" altLang="en-US" sz="1300" dirty="0"/>
              <a:t>파일명으로 </a:t>
            </a:r>
            <a:r>
              <a:rPr lang="ko-KR" altLang="en-US" sz="1300" dirty="0" smtClean="0"/>
              <a:t>검색</a:t>
            </a:r>
            <a:endParaRPr lang="en-US" altLang="ko-KR" sz="1300" dirty="0" smtClean="0"/>
          </a:p>
          <a:p>
            <a:pPr lvl="3">
              <a:lnSpc>
                <a:spcPct val="150000"/>
              </a:lnSpc>
            </a:pPr>
            <a:r>
              <a:rPr lang="en-US" altLang="ko-KR" sz="1350" dirty="0" smtClean="0"/>
              <a:t>type </a:t>
            </a:r>
            <a:r>
              <a:rPr lang="ko-KR" altLang="en-US" sz="1350" dirty="0" err="1"/>
              <a:t>파일종류</a:t>
            </a:r>
            <a:r>
              <a:rPr lang="en-US" altLang="ko-KR" sz="1350" dirty="0"/>
              <a:t>    </a:t>
            </a:r>
            <a:r>
              <a:rPr lang="ko-KR" altLang="en-US" sz="1350" dirty="0"/>
              <a:t>파일 종류로 </a:t>
            </a:r>
            <a:r>
              <a:rPr lang="ko-KR" altLang="en-US" sz="1350" dirty="0" smtClean="0"/>
              <a:t>검색</a:t>
            </a:r>
            <a:endParaRPr lang="en-US" altLang="ko-KR" sz="1350" dirty="0" smtClean="0"/>
          </a:p>
          <a:p>
            <a:pPr lvl="3">
              <a:lnSpc>
                <a:spcPct val="150000"/>
              </a:lnSpc>
            </a:pPr>
            <a:r>
              <a:rPr lang="en-US" altLang="ko-KR" sz="1350" dirty="0" smtClean="0"/>
              <a:t>user </a:t>
            </a:r>
            <a:r>
              <a:rPr lang="en-US" altLang="ko-KR" sz="1350" dirty="0" err="1"/>
              <a:t>loginID</a:t>
            </a:r>
            <a:r>
              <a:rPr lang="en-US" altLang="ko-KR" sz="1350" dirty="0"/>
              <a:t>      </a:t>
            </a:r>
            <a:r>
              <a:rPr lang="ko-KR" altLang="en-US" sz="1350" dirty="0"/>
              <a:t>지정한 소유자가 소유한 </a:t>
            </a:r>
            <a:r>
              <a:rPr lang="ko-KR" altLang="en-US" sz="1350" dirty="0" smtClean="0"/>
              <a:t>파일</a:t>
            </a:r>
            <a:endParaRPr lang="en-US" altLang="ko-KR" sz="1350" dirty="0" smtClean="0"/>
          </a:p>
          <a:p>
            <a:pPr lvl="3">
              <a:lnSpc>
                <a:spcPct val="150000"/>
              </a:lnSpc>
            </a:pPr>
            <a:r>
              <a:rPr lang="en-US" altLang="ko-KR" sz="1350" dirty="0" smtClean="0"/>
              <a:t>perm </a:t>
            </a:r>
            <a:r>
              <a:rPr lang="ko-KR" altLang="en-US" sz="1350" dirty="0"/>
              <a:t>접근권한   지정한 권한과 일치하는 </a:t>
            </a:r>
            <a:r>
              <a:rPr lang="ko-KR" altLang="en-US" sz="1350" dirty="0" smtClean="0"/>
              <a:t>파일</a:t>
            </a:r>
            <a:endParaRPr lang="en-US" altLang="ko-KR" sz="1350" dirty="0" smtClean="0"/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동작</a:t>
            </a:r>
            <a:r>
              <a:rPr lang="en-US" altLang="ko-KR" sz="1400" dirty="0" smtClean="0"/>
              <a:t> :</a:t>
            </a:r>
          </a:p>
          <a:p>
            <a:pPr lvl="3">
              <a:lnSpc>
                <a:spcPct val="150000"/>
              </a:lnSpc>
            </a:pPr>
            <a:r>
              <a:rPr lang="en-US" altLang="ko-KR" sz="1300" dirty="0" smtClean="0"/>
              <a:t>exec </a:t>
            </a:r>
            <a:r>
              <a:rPr lang="ko-KR" altLang="en-US" sz="1300" dirty="0"/>
              <a:t>명령 </a:t>
            </a:r>
            <a:r>
              <a:rPr lang="en-US" altLang="ko-KR" sz="1300" dirty="0"/>
              <a:t>{ }\;   </a:t>
            </a:r>
            <a:r>
              <a:rPr lang="ko-KR" altLang="en-US" sz="1300" dirty="0"/>
              <a:t>지정한</a:t>
            </a:r>
            <a:r>
              <a:rPr lang="en-US" altLang="ko-KR" sz="1300" dirty="0"/>
              <a:t> </a:t>
            </a:r>
            <a:r>
              <a:rPr lang="ko-KR" altLang="en-US" sz="1300" dirty="0"/>
              <a:t>파일에 명령 </a:t>
            </a:r>
            <a:r>
              <a:rPr lang="ko-KR" altLang="en-US" sz="1300" dirty="0" smtClean="0"/>
              <a:t>실행</a:t>
            </a:r>
            <a:endParaRPr lang="en-US" altLang="ko-KR" sz="1300" dirty="0" smtClean="0"/>
          </a:p>
          <a:p>
            <a:pPr lvl="3">
              <a:lnSpc>
                <a:spcPct val="150000"/>
              </a:lnSpc>
            </a:pPr>
            <a:r>
              <a:rPr lang="en-US" altLang="ko-KR" sz="1350" dirty="0" smtClean="0"/>
              <a:t>ok </a:t>
            </a:r>
            <a:r>
              <a:rPr lang="ko-KR" altLang="en-US" sz="1350" dirty="0"/>
              <a:t>명령 </a:t>
            </a:r>
            <a:r>
              <a:rPr lang="en-US" altLang="ko-KR" sz="1350" dirty="0"/>
              <a:t>{ }\;   </a:t>
            </a:r>
            <a:r>
              <a:rPr lang="ko-KR" altLang="en-US" sz="1350" dirty="0"/>
              <a:t>사용자의</a:t>
            </a:r>
            <a:r>
              <a:rPr lang="en-US" altLang="ko-KR" sz="1350" dirty="0"/>
              <a:t> </a:t>
            </a:r>
            <a:r>
              <a:rPr lang="ko-KR" altLang="en-US" sz="1350" dirty="0"/>
              <a:t>확인을 받고 명령 </a:t>
            </a:r>
            <a:r>
              <a:rPr lang="ko-KR" altLang="en-US" sz="1350" dirty="0" smtClean="0"/>
              <a:t>실행</a:t>
            </a:r>
            <a:endParaRPr lang="en-US" altLang="ko-KR" sz="1350" dirty="0" smtClean="0"/>
          </a:p>
          <a:p>
            <a:pPr lvl="3">
              <a:lnSpc>
                <a:spcPct val="150000"/>
              </a:lnSpc>
            </a:pPr>
            <a:r>
              <a:rPr lang="en-US" altLang="ko-KR" sz="1350" dirty="0" smtClean="0"/>
              <a:t>print   </a:t>
            </a:r>
            <a:r>
              <a:rPr lang="ko-KR" altLang="en-US" sz="1350" dirty="0"/>
              <a:t>지정한</a:t>
            </a:r>
            <a:r>
              <a:rPr lang="en-US" altLang="ko-KR" sz="1350" dirty="0"/>
              <a:t> </a:t>
            </a:r>
            <a:r>
              <a:rPr lang="ko-KR" altLang="en-US" sz="1350" dirty="0"/>
              <a:t>파일의</a:t>
            </a:r>
            <a:r>
              <a:rPr lang="en-US" altLang="ko-KR" sz="1350" dirty="0"/>
              <a:t> </a:t>
            </a:r>
            <a:r>
              <a:rPr lang="ko-KR" altLang="en-US" sz="1350" dirty="0" smtClean="0"/>
              <a:t>절대 경로 출력</a:t>
            </a:r>
            <a:endParaRPr lang="en-US" altLang="ko-KR" sz="1350" dirty="0" smtClean="0"/>
          </a:p>
          <a:p>
            <a:pPr lvl="3">
              <a:lnSpc>
                <a:spcPct val="150000"/>
              </a:lnSpc>
            </a:pPr>
            <a:r>
              <a:rPr lang="en-US" altLang="ko-KR" sz="1350" dirty="0" smtClean="0"/>
              <a:t>ls   </a:t>
            </a:r>
            <a:r>
              <a:rPr lang="ko-KR" altLang="en-US" sz="1350" dirty="0"/>
              <a:t>검색 결과에 대한 목록을 </a:t>
            </a:r>
            <a:r>
              <a:rPr lang="ko-KR" altLang="en-US" sz="1350" dirty="0" smtClean="0"/>
              <a:t>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953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개요와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VMware Workstation 16 Player</a:t>
            </a:r>
          </a:p>
          <a:p>
            <a:pPr lvl="1"/>
            <a:r>
              <a:rPr lang="ko-KR" altLang="en-US" dirty="0" smtClean="0"/>
              <a:t>운영체제에 맞는 </a:t>
            </a:r>
            <a:r>
              <a:rPr lang="en-US" altLang="ko-KR" dirty="0" smtClean="0"/>
              <a:t>VMware </a:t>
            </a:r>
            <a:r>
              <a:rPr lang="ko-KR" altLang="en-US" dirty="0" smtClean="0"/>
              <a:t>다운로드 후 설치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93" y="1504950"/>
            <a:ext cx="6653213" cy="25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파일 속성</a:t>
            </a:r>
            <a:endParaRPr lang="en-US" altLang="ko-KR" dirty="0" smtClean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8187876-72AA-4CAB-8782-FCA1800066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08165" y="1577011"/>
          <a:ext cx="5940660" cy="2555962"/>
        </p:xfrm>
        <a:graphic>
          <a:graphicData uri="http://schemas.openxmlformats.org/drawingml/2006/table">
            <a:tbl>
              <a:tblPr/>
              <a:tblGrid>
                <a:gridCol w="1165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4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6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속성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의미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48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크기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파일의 크기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(K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 단위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78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종류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파일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(-),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디렉터리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(d),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링크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(l),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파이프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(p),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소켓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(s),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(b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등의 파일 종류를 나타낸다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접근권한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파일에 대한 소유자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 사용자의 읽기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(r)/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쓰기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(w)/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실행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(x)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권한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하드 링크 수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파일에 대한 하드 링크 개수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소유자 및 그룹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파일의 소유자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소유자가 속한 그룹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크기 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파일의 크기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 단위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최종 수정 시간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파일을 생성 혹은 최후로 수정한 시간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9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리눅스 기본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파일 속성</a:t>
            </a:r>
            <a:endParaRPr lang="en-US" altLang="ko-KR" dirty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접근권한</a:t>
            </a:r>
            <a:r>
              <a:rPr lang="en-US" altLang="ko-KR" dirty="0"/>
              <a:t>, </a:t>
            </a:r>
            <a:r>
              <a:rPr lang="ko-KR" altLang="en-US" dirty="0"/>
              <a:t>링크 수</a:t>
            </a:r>
            <a:r>
              <a:rPr lang="en-US" altLang="ko-KR" dirty="0"/>
              <a:t>, </a:t>
            </a:r>
            <a:r>
              <a:rPr lang="ko-KR" altLang="en-US" dirty="0"/>
              <a:t>소유자</a:t>
            </a:r>
            <a:r>
              <a:rPr lang="en-US" altLang="ko-KR" dirty="0"/>
              <a:t> </a:t>
            </a:r>
            <a:r>
              <a:rPr lang="ko-KR" altLang="en-US" dirty="0"/>
              <a:t>및 그룹</a:t>
            </a:r>
            <a:r>
              <a:rPr lang="en-US" altLang="ko-KR" dirty="0"/>
              <a:t>, </a:t>
            </a:r>
            <a:r>
              <a:rPr lang="ko-KR" altLang="en-US" dirty="0"/>
              <a:t>수정 </a:t>
            </a:r>
            <a:r>
              <a:rPr lang="ko-KR" altLang="en-US" dirty="0" smtClean="0"/>
              <a:t>시간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파일의 속성 확인</a:t>
            </a:r>
            <a:endParaRPr lang="en-US" altLang="ko-KR" dirty="0" smtClean="0"/>
          </a:p>
          <a:p>
            <a:pPr lvl="1"/>
            <a:r>
              <a:rPr lang="en-US" altLang="ko-KR" dirty="0"/>
              <a:t>ls –</a:t>
            </a:r>
            <a:r>
              <a:rPr lang="en-US" altLang="ko-KR" dirty="0" err="1"/>
              <a:t>sl</a:t>
            </a:r>
            <a:r>
              <a:rPr lang="en-US" altLang="ko-KR" dirty="0"/>
              <a:t>  </a:t>
            </a:r>
            <a:r>
              <a:rPr lang="en-US" altLang="ko-KR" dirty="0" smtClean="0"/>
              <a:t>exam</a:t>
            </a:r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err="1" smtClean="0"/>
              <a:t>속성내용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파일크기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0 </a:t>
            </a:r>
            <a:r>
              <a:rPr lang="en-US" altLang="ko-KR" dirty="0" err="1"/>
              <a:t>kbyte</a:t>
            </a:r>
            <a:r>
              <a:rPr lang="en-US" altLang="ko-KR" dirty="0"/>
              <a:t>    ,    -  :  </a:t>
            </a:r>
            <a:r>
              <a:rPr lang="ko-KR" altLang="en-US" dirty="0" err="1"/>
              <a:t>일반파일</a:t>
            </a:r>
            <a:r>
              <a:rPr lang="ko-KR" altLang="en-US" dirty="0"/>
              <a:t> 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rw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rw</a:t>
            </a:r>
            <a:r>
              <a:rPr lang="en-US" altLang="ko-KR" dirty="0" smtClean="0"/>
              <a:t>-r-</a:t>
            </a:r>
            <a:r>
              <a:rPr lang="en-US" altLang="ko-KR" dirty="0"/>
              <a:t>-  :</a:t>
            </a:r>
            <a:r>
              <a:rPr lang="ko-KR" altLang="en-US" dirty="0"/>
              <a:t>소유자 읽기 쓰기 </a:t>
            </a:r>
            <a:r>
              <a:rPr lang="en-US" altLang="ko-KR" dirty="0"/>
              <a:t>, </a:t>
            </a:r>
            <a:r>
              <a:rPr lang="ko-KR" altLang="en-US" dirty="0"/>
              <a:t>그룹 읽기 쓰기 </a:t>
            </a:r>
            <a:r>
              <a:rPr lang="en-US" altLang="ko-KR" dirty="0"/>
              <a:t>, </a:t>
            </a:r>
            <a:r>
              <a:rPr lang="ko-KR" altLang="en-US" dirty="0"/>
              <a:t>기타 읽기 </a:t>
            </a:r>
            <a:r>
              <a:rPr lang="ko-KR" altLang="en-US" dirty="0" smtClean="0"/>
              <a:t>권한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하드링크</a:t>
            </a:r>
            <a:r>
              <a:rPr lang="ko-KR" altLang="en-US" dirty="0" smtClean="0"/>
              <a:t> </a:t>
            </a:r>
            <a:r>
              <a:rPr lang="ko-KR" altLang="en-US" dirty="0"/>
              <a:t>수 </a:t>
            </a:r>
            <a:r>
              <a:rPr lang="en-US" altLang="ko-KR" dirty="0"/>
              <a:t>: 2   ,  </a:t>
            </a:r>
            <a:r>
              <a:rPr lang="ko-KR" altLang="en-US" dirty="0"/>
              <a:t>소유자 </a:t>
            </a:r>
            <a:r>
              <a:rPr lang="en-US" altLang="ko-KR" dirty="0" smtClean="0"/>
              <a:t>: kang20207138  </a:t>
            </a:r>
            <a:r>
              <a:rPr lang="en-US" altLang="ko-KR" dirty="0"/>
              <a:t>,  </a:t>
            </a:r>
            <a:r>
              <a:rPr lang="ko-KR" altLang="en-US" dirty="0"/>
              <a:t>소유 그룹 </a:t>
            </a:r>
            <a:r>
              <a:rPr lang="en-US" altLang="ko-KR" dirty="0"/>
              <a:t>: kang20207138</a:t>
            </a:r>
            <a:r>
              <a:rPr lang="en-US" altLang="ko-KR" dirty="0" smtClean="0"/>
              <a:t>  </a:t>
            </a:r>
            <a:r>
              <a:rPr lang="en-US" altLang="ko-KR" dirty="0"/>
              <a:t>,  </a:t>
            </a:r>
            <a:r>
              <a:rPr lang="ko-KR" altLang="en-US" dirty="0"/>
              <a:t>파일 크기 </a:t>
            </a:r>
            <a:r>
              <a:rPr lang="en-US" altLang="ko-KR" dirty="0"/>
              <a:t>: </a:t>
            </a:r>
            <a:r>
              <a:rPr lang="en-US" altLang="ko-KR" dirty="0" smtClean="0"/>
              <a:t>0 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최종수정일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May 7 11:54 ,  </a:t>
            </a:r>
            <a:r>
              <a:rPr lang="ko-KR" altLang="en-US" dirty="0"/>
              <a:t>파일명 </a:t>
            </a:r>
            <a:r>
              <a:rPr lang="en-US" altLang="ko-KR" dirty="0"/>
              <a:t>: exam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pPr marL="447040" indent="-257175">
              <a:lnSpc>
                <a:spcPct val="150000"/>
              </a:lnSpc>
              <a:defRPr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3486150"/>
            <a:ext cx="52959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6703" indent="-257175">
              <a:lnSpc>
                <a:spcPct val="150000"/>
              </a:lnSpc>
              <a:defRPr/>
            </a:pPr>
            <a:r>
              <a:rPr lang="ko-KR" altLang="en-US" dirty="0"/>
              <a:t>파일의 </a:t>
            </a:r>
            <a:r>
              <a:rPr lang="ko-KR" altLang="en-US" dirty="0" smtClean="0"/>
              <a:t>접근권한</a:t>
            </a:r>
            <a:endParaRPr lang="en-US" altLang="ko-KR" dirty="0" smtClean="0"/>
          </a:p>
          <a:p>
            <a:pPr marL="462915" lvl="1" indent="-257175">
              <a:lnSpc>
                <a:spcPct val="150000"/>
              </a:lnSpc>
              <a:defRPr/>
            </a:pPr>
            <a:r>
              <a:rPr lang="ko-KR" altLang="en-US" dirty="0" smtClean="0"/>
              <a:t>리눅스는 </a:t>
            </a:r>
            <a:r>
              <a:rPr lang="ko-KR" altLang="en-US" dirty="0"/>
              <a:t>파일에 대한 접근을 보호하는 기능을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marL="462915" lvl="1" indent="-257175">
              <a:lnSpc>
                <a:spcPct val="150000"/>
              </a:lnSpc>
              <a:defRPr/>
            </a:pPr>
            <a:r>
              <a:rPr lang="ko-KR" altLang="en-US" dirty="0" smtClean="0"/>
              <a:t>사용자는 </a:t>
            </a:r>
            <a:r>
              <a:rPr lang="ko-KR" altLang="en-US" dirty="0"/>
              <a:t>자신의 파일과 디렉토리에 다른 그룹이나 사용자가 접근해도 되는것과 되지 않는 것을 구분하도록  접근권한을 지정</a:t>
            </a:r>
            <a:endParaRPr lang="en-US" altLang="ko-KR" dirty="0"/>
          </a:p>
          <a:p>
            <a:pPr marL="286703" indent="-257175">
              <a:lnSpc>
                <a:spcPct val="150000"/>
              </a:lnSpc>
              <a:defRPr/>
            </a:pPr>
            <a:r>
              <a:rPr lang="ko-KR" altLang="en-US" dirty="0"/>
              <a:t>파일의 접근 권한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462915" lvl="1" indent="-257175">
              <a:lnSpc>
                <a:spcPct val="150000"/>
              </a:lnSpc>
              <a:defRPr/>
            </a:pPr>
            <a:r>
              <a:rPr lang="en-US" altLang="ko-KR" dirty="0" smtClean="0"/>
              <a:t>ls </a:t>
            </a:r>
            <a:r>
              <a:rPr lang="en-US" altLang="ko-KR" dirty="0"/>
              <a:t>-l</a:t>
            </a:r>
          </a:p>
          <a:p>
            <a:pPr marL="366077" lvl="1" indent="0">
              <a:lnSpc>
                <a:spcPct val="150000"/>
              </a:lnSpc>
              <a:buNone/>
              <a:defRPr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876550"/>
            <a:ext cx="6457950" cy="1000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47800" y="3181350"/>
            <a:ext cx="838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55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리눅스에서 지원하는 파일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18270"/>
              </p:ext>
            </p:extLst>
          </p:nvPr>
        </p:nvGraphicFramePr>
        <p:xfrm>
          <a:off x="1828800" y="1581150"/>
          <a:ext cx="6013114" cy="2427736"/>
        </p:xfrm>
        <a:graphic>
          <a:graphicData uri="http://schemas.openxmlformats.org/drawingml/2006/table">
            <a:tbl>
              <a:tblPr/>
              <a:tblGrid>
                <a:gridCol w="1285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6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종류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표시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127000" marR="127000" indent="0" algn="just" fontAlgn="base" latinLnBrk="1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ctr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l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갖고 있는 텍스트 파일 또는 이진 파일 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127000" marR="127000" indent="0" algn="just" fontAlgn="base" latinLnBrk="1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디렉터리 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ctr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l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디렉터리 내의 파일들의 이름들과 파일 정보를 관리하는 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127000" marR="127000" indent="0" algn="just" fontAlgn="base" latinLnBrk="1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 장치 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ctr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l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 단위로 데이터를 전송하는 장치를 나타내는 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127000" marR="127000" indent="0" algn="just" fontAlgn="base" latinLnBrk="1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블록 장치 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ctr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l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블록 단위로 데이터를 전송하는 장치를 나타내는 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127000" marR="127000" indent="0" algn="just" fontAlgn="base" latinLnBrk="1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FIFO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ctr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l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프로세스 간 통신에 사용되는 이름 있는 파이프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127000" marR="127000" indent="0" algn="just" fontAlgn="base" latinLnBrk="1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소켓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ctr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l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네트워크를 통한 프로세스 간 통신에 사용되는 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181">
                <a:tc>
                  <a:txBody>
                    <a:bodyPr/>
                    <a:lstStyle/>
                    <a:p>
                      <a:pPr marL="127000" marR="127000" indent="0" algn="just" fontAlgn="base" latinLnBrk="1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심볼릭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링크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ctr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127000" indent="0" algn="l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 파일을 가리키는 포인터와 같은 역할을 하는 파일</a:t>
                      </a:r>
                    </a:p>
                  </a:txBody>
                  <a:tcPr marL="13430" marR="13430" marT="13430" marB="1343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26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리눅스에 파일 </a:t>
            </a:r>
            <a:r>
              <a:rPr lang="ko-KR" altLang="en-US" dirty="0"/>
              <a:t>종류 확인 명령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File</a:t>
            </a:r>
            <a:r>
              <a:rPr lang="ko-KR" altLang="en-US" dirty="0"/>
              <a:t> 파일명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200" dirty="0"/>
              <a:t>파일에 대한 자세한 정보를 출력</a:t>
            </a:r>
            <a:endParaRPr lang="en-US" altLang="ko-KR" sz="1200" dirty="0"/>
          </a:p>
          <a:p>
            <a:pPr lvl="2">
              <a:lnSpc>
                <a:spcPct val="150000"/>
              </a:lnSpc>
            </a:pPr>
            <a:endParaRPr lang="en-US" altLang="ko-KR" sz="1200" dirty="0"/>
          </a:p>
          <a:p>
            <a:pPr lvl="2">
              <a:lnSpc>
                <a:spcPct val="150000"/>
              </a:lnSpc>
            </a:pPr>
            <a:endParaRPr lang="en-US" altLang="ko-KR" sz="1200" dirty="0"/>
          </a:p>
          <a:p>
            <a:pPr lvl="2">
              <a:lnSpc>
                <a:spcPct val="150000"/>
              </a:lnSpc>
            </a:pPr>
            <a:endParaRPr lang="en-US" altLang="ko-KR" sz="1200" dirty="0"/>
          </a:p>
          <a:p>
            <a:pPr lvl="2">
              <a:lnSpc>
                <a:spcPct val="150000"/>
              </a:lnSpc>
            </a:pPr>
            <a:endParaRPr lang="en-US" altLang="ko-KR" sz="1200" dirty="0" smtClean="0"/>
          </a:p>
          <a:p>
            <a:pPr lvl="2">
              <a:lnSpc>
                <a:spcPct val="150000"/>
              </a:lnSpc>
            </a:pPr>
            <a:endParaRPr lang="en-US" altLang="ko-KR" sz="1200" dirty="0"/>
          </a:p>
          <a:p>
            <a:pPr lvl="2">
              <a:lnSpc>
                <a:spcPct val="150000"/>
              </a:lnSpc>
            </a:pPr>
            <a:endParaRPr lang="en-US" altLang="ko-KR" sz="1200" dirty="0"/>
          </a:p>
          <a:p>
            <a:pPr marL="685800" lvl="2" indent="0">
              <a:lnSpc>
                <a:spcPct val="150000"/>
              </a:lnSpc>
              <a:buNone/>
            </a:pPr>
            <a:r>
              <a:rPr lang="en-US" altLang="ko-KR" sz="1200" dirty="0"/>
              <a:t>     </a:t>
            </a:r>
            <a:r>
              <a:rPr lang="en-US" altLang="ko-KR" sz="1200" dirty="0" smtClean="0"/>
              <a:t>exam </a:t>
            </a:r>
            <a:r>
              <a:rPr lang="ko-KR" altLang="en-US" sz="1200" dirty="0" smtClean="0"/>
              <a:t>파일은 빈 </a:t>
            </a:r>
            <a:r>
              <a:rPr lang="ko-KR" altLang="en-US" sz="1200" dirty="0" err="1" smtClean="0"/>
              <a:t>파일임</a:t>
            </a:r>
            <a:r>
              <a:rPr lang="en-US" altLang="ko-KR" sz="1200" dirty="0" smtClean="0"/>
              <a:t>, exam1.txt </a:t>
            </a:r>
            <a:r>
              <a:rPr lang="ko-KR" altLang="en-US" sz="1200" dirty="0"/>
              <a:t>파일은 </a:t>
            </a:r>
            <a:r>
              <a:rPr lang="ko-KR" altLang="en-US" sz="1200" dirty="0" err="1"/>
              <a:t>아스키코드</a:t>
            </a:r>
            <a:r>
              <a:rPr lang="ko-KR" altLang="en-US" sz="1200" dirty="0"/>
              <a:t> 텍스트 </a:t>
            </a:r>
            <a:r>
              <a:rPr lang="ko-KR" altLang="en-US" sz="1200" dirty="0" err="1"/>
              <a:t>파일임을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출력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38326"/>
            <a:ext cx="40386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파일의 접근 권한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접근 권한의 종류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200" dirty="0" err="1"/>
              <a:t>읽기권한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쓰기권한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실행권한</a:t>
            </a:r>
            <a:endParaRPr lang="en-US" altLang="ko-KR" sz="1200" dirty="0"/>
          </a:p>
          <a:p>
            <a:pPr lvl="2"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D25FED-3A81-482A-9064-9891D2F00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5"/>
          <a:stretch/>
        </p:blipFill>
        <p:spPr>
          <a:xfrm>
            <a:off x="1905000" y="2038350"/>
            <a:ext cx="5559137" cy="16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파일의 접근 권한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 접근 권한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200" dirty="0" err="1"/>
              <a:t>일반파일</a:t>
            </a:r>
            <a:r>
              <a:rPr lang="ko-KR" altLang="en-US" sz="1200" dirty="0"/>
              <a:t> </a:t>
            </a:r>
            <a:r>
              <a:rPr lang="en-US" altLang="ko-KR" sz="1200" dirty="0"/>
              <a:t>– </a:t>
            </a:r>
            <a:r>
              <a:rPr lang="ko-KR" altLang="en-US" sz="1200" dirty="0"/>
              <a:t>소유자는 읽기와 쓰기 그룹과 사용자는 읽기 권한만 설정</a:t>
            </a:r>
            <a:endParaRPr lang="en-US" altLang="ko-KR" sz="1200" dirty="0"/>
          </a:p>
          <a:p>
            <a:pPr lvl="2">
              <a:lnSpc>
                <a:spcPct val="150000"/>
              </a:lnSpc>
            </a:pPr>
            <a:r>
              <a:rPr lang="ko-KR" altLang="en-US" sz="1200" dirty="0"/>
              <a:t>디렉토리 </a:t>
            </a:r>
            <a:r>
              <a:rPr lang="en-US" altLang="ko-KR" sz="1200" dirty="0"/>
              <a:t>– </a:t>
            </a:r>
            <a:r>
              <a:rPr lang="ko-KR" altLang="en-US" sz="1200" dirty="0"/>
              <a:t>소유자는 읽기</a:t>
            </a:r>
            <a:r>
              <a:rPr lang="en-US" altLang="ko-KR" sz="1200" dirty="0"/>
              <a:t>,</a:t>
            </a:r>
            <a:r>
              <a:rPr lang="ko-KR" altLang="en-US" sz="1200" dirty="0"/>
              <a:t>쓰기</a:t>
            </a:r>
            <a:r>
              <a:rPr lang="en-US" altLang="ko-KR" sz="1200" dirty="0"/>
              <a:t>,</a:t>
            </a:r>
            <a:r>
              <a:rPr lang="ko-KR" altLang="en-US" sz="1200" dirty="0"/>
              <a:t>실행 그룹과 사용자는 읽기와 실행 권한만 설정</a:t>
            </a:r>
            <a:endParaRPr lang="en-US" altLang="ko-KR" sz="1200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4"/>
            <a:r>
              <a:rPr lang="en-US" altLang="ko-KR" dirty="0" smtClean="0"/>
              <a:t>ls -l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2190750"/>
            <a:ext cx="4133850" cy="352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2876550"/>
            <a:ext cx="57435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7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파일의 접근 권한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접근 권한 표기 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200" dirty="0" err="1"/>
              <a:t>읽기권한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쓰기권한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실행권한을</a:t>
            </a:r>
            <a:r>
              <a:rPr lang="ko-KR" altLang="en-US" sz="1200" dirty="0"/>
              <a:t> 각각 </a:t>
            </a:r>
            <a:r>
              <a:rPr lang="en-US" altLang="ko-KR" sz="1200" dirty="0"/>
              <a:t>r , w , x</a:t>
            </a:r>
            <a:r>
              <a:rPr lang="ko-KR" altLang="en-US" sz="1200" dirty="0"/>
              <a:t> 로 표기</a:t>
            </a:r>
            <a:endParaRPr lang="en-US" altLang="ko-KR" sz="1200" dirty="0"/>
          </a:p>
          <a:p>
            <a:pPr lvl="2">
              <a:lnSpc>
                <a:spcPct val="150000"/>
              </a:lnSpc>
            </a:pPr>
            <a:r>
              <a:rPr lang="ko-KR" altLang="en-US" sz="1200" dirty="0"/>
              <a:t>소유자 </a:t>
            </a:r>
            <a:r>
              <a:rPr lang="en-US" altLang="ko-KR" sz="1200" dirty="0"/>
              <a:t>, </a:t>
            </a:r>
            <a:r>
              <a:rPr lang="ko-KR" altLang="en-US" sz="1200" dirty="0"/>
              <a:t>그룹 </a:t>
            </a:r>
            <a:r>
              <a:rPr lang="en-US" altLang="ko-KR" sz="1200" dirty="0"/>
              <a:t>, </a:t>
            </a:r>
            <a:r>
              <a:rPr lang="ko-KR" altLang="en-US" sz="1200" dirty="0"/>
              <a:t>기타 </a:t>
            </a:r>
            <a:r>
              <a:rPr lang="ko-KR" altLang="en-US" sz="1200" dirty="0" err="1"/>
              <a:t>사용자별로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r,w,x</a:t>
            </a:r>
            <a:r>
              <a:rPr lang="en-US" altLang="ko-KR" sz="1200" dirty="0"/>
              <a:t> </a:t>
            </a:r>
            <a:r>
              <a:rPr lang="ko-KR" altLang="en-US" sz="1200" dirty="0"/>
              <a:t>가 표기 </a:t>
            </a:r>
            <a:r>
              <a:rPr lang="en-US" altLang="ko-KR" sz="1200" dirty="0"/>
              <a:t>( - </a:t>
            </a:r>
            <a:r>
              <a:rPr lang="ko-KR" altLang="en-US" sz="1200" dirty="0"/>
              <a:t>는</a:t>
            </a:r>
            <a:r>
              <a:rPr lang="en-US" altLang="ko-KR" sz="1200" dirty="0"/>
              <a:t> </a:t>
            </a:r>
            <a:r>
              <a:rPr lang="ko-KR" altLang="en-US" sz="1200" dirty="0"/>
              <a:t>권한 없음을 의미 </a:t>
            </a:r>
            <a:r>
              <a:rPr lang="en-US" altLang="ko-KR" sz="1200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sz="1200" dirty="0"/>
              <a:t>예 </a:t>
            </a:r>
            <a:r>
              <a:rPr lang="en-US" altLang="ko-KR" sz="1200" dirty="0"/>
              <a:t>:  </a:t>
            </a:r>
            <a:r>
              <a:rPr lang="en-US" altLang="ko-KR" sz="1200" dirty="0" err="1"/>
              <a:t>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</a:t>
            </a:r>
            <a:endParaRPr lang="en-US" altLang="ko-KR" sz="1200" dirty="0"/>
          </a:p>
        </p:txBody>
      </p:sp>
      <p:pic>
        <p:nvPicPr>
          <p:cNvPr id="6" name="_x173362968" descr="EMB00000e9403f3">
            <a:extLst>
              <a:ext uri="{FF2B5EF4-FFF2-40B4-BE49-F238E27FC236}">
                <a16:creationId xmlns:a16="http://schemas.microsoft.com/office/drawing/2014/main" id="{F4D63D00-123C-4DE3-86C3-545F54ABE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3"/>
          <a:stretch/>
        </p:blipFill>
        <p:spPr bwMode="auto">
          <a:xfrm>
            <a:off x="762000" y="2495550"/>
            <a:ext cx="500269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14750"/>
            <a:ext cx="523875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960F4E-F770-453B-A02F-F38A91A554B2}"/>
              </a:ext>
            </a:extLst>
          </p:cNvPr>
          <p:cNvSpPr txBox="1"/>
          <p:nvPr/>
        </p:nvSpPr>
        <p:spPr>
          <a:xfrm>
            <a:off x="825821" y="4375236"/>
            <a:ext cx="48750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소유자는 읽기 쓰기 가능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동일그룹은 읽기 쓰기 가능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 사용자는 읽기 가능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14400" y="3943350"/>
            <a:ext cx="990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4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다양한 접근 권한의 예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65D7D2-F7F1-4538-8858-6D8DEDC6C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2"/>
          <a:stretch/>
        </p:blipFill>
        <p:spPr>
          <a:xfrm>
            <a:off x="1600200" y="1504950"/>
            <a:ext cx="6043613" cy="22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리눅스 기본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접근 </a:t>
            </a:r>
            <a:r>
              <a:rPr lang="ko-KR" altLang="en-US" dirty="0" smtClean="0"/>
              <a:t>권한의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chmod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옵션</a:t>
            </a:r>
            <a:r>
              <a:rPr lang="en-US" altLang="ko-KR" dirty="0"/>
              <a:t>]  </a:t>
            </a:r>
            <a:r>
              <a:rPr lang="ko-KR" altLang="en-US" dirty="0"/>
              <a:t>접근권한 파일</a:t>
            </a:r>
            <a:r>
              <a:rPr lang="en-US" altLang="ko-KR" dirty="0"/>
              <a:t>(</a:t>
            </a:r>
            <a:r>
              <a:rPr lang="ko-KR" altLang="en-US" dirty="0"/>
              <a:t>디렉토리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옵션 </a:t>
            </a:r>
            <a:r>
              <a:rPr lang="en-US" altLang="ko-KR" dirty="0" smtClean="0"/>
              <a:t>: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R   </a:t>
            </a:r>
            <a:r>
              <a:rPr lang="en-US" altLang="ko-KR" dirty="0"/>
              <a:t>: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하위 </a:t>
            </a:r>
            <a:r>
              <a:rPr lang="ko-KR" altLang="en-US" dirty="0"/>
              <a:t>디렉토리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접근 권한의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숫자 모드 접근 </a:t>
            </a:r>
            <a:r>
              <a:rPr lang="ko-KR" altLang="en-US" dirty="0" smtClean="0"/>
              <a:t>권한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접근 권한 변경 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chmod</a:t>
            </a:r>
            <a:r>
              <a:rPr lang="en-US" altLang="ko-KR" dirty="0"/>
              <a:t>  755 exam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19D6C-130C-4F06-A6A2-95D4FDD96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7"/>
          <a:stretch/>
        </p:blipFill>
        <p:spPr>
          <a:xfrm>
            <a:off x="4953000" y="971550"/>
            <a:ext cx="3276600" cy="1025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B88E7C-CEEE-4BAB-ACA1-E30DFDAC3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2"/>
          <a:stretch/>
        </p:blipFill>
        <p:spPr>
          <a:xfrm>
            <a:off x="2486694" y="2114550"/>
            <a:ext cx="3159108" cy="19645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B35FEA-EB97-4A14-8554-7C7B2DEDF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7"/>
          <a:stretch/>
        </p:blipFill>
        <p:spPr>
          <a:xfrm>
            <a:off x="5715000" y="2495550"/>
            <a:ext cx="3159108" cy="11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기본슬라이드#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50126_행복마루 PPT">
      <a:majorFont>
        <a:latin typeface="Impact"/>
        <a:ea typeface="HY헤드라인M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70376</TotalTime>
  <Words>4011</Words>
  <Application>Microsoft Office PowerPoint</Application>
  <PresentationFormat>화면 슬라이드 쇼(16:9)</PresentationFormat>
  <Paragraphs>915</Paragraphs>
  <Slides>105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3" baseType="lpstr">
      <vt:lpstr>HY헤드라인M</vt:lpstr>
      <vt:lpstr>ISOCT</vt:lpstr>
      <vt:lpstr>Open Sans</vt:lpstr>
      <vt:lpstr>Open Sans Light</vt:lpstr>
      <vt:lpstr>맑은 고딕</vt:lpstr>
      <vt:lpstr>Arial</vt:lpstr>
      <vt:lpstr>Impact</vt:lpstr>
      <vt:lpstr>기본슬라이드#01</vt:lpstr>
      <vt:lpstr>리눅스 기본 지식</vt:lpstr>
      <vt:lpstr>목차</vt:lpstr>
      <vt:lpstr>리눅스 개요와 환경 설정 [1]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개요와 환경 설정</vt:lpstr>
      <vt:lpstr>관리자 명령 [2]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관리자 명령 [3]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관리자 명령</vt:lpstr>
      <vt:lpstr>리눅스 기본 명령어 [4]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 [5]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 [6] &lt;중요&gt;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리눅스 기본 명령어</vt:lpstr>
      <vt:lpstr>참고 문헌</vt:lpstr>
      <vt:lpstr>Thank You</vt:lpstr>
    </vt:vector>
  </TitlesOfParts>
  <Company>해킹대응기술연구실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김지홍</dc:creator>
  <cp:lastModifiedBy>사용자</cp:lastModifiedBy>
  <cp:revision>1896</cp:revision>
  <dcterms:created xsi:type="dcterms:W3CDTF">2013-04-14T18:18:29Z</dcterms:created>
  <dcterms:modified xsi:type="dcterms:W3CDTF">2023-05-07T20:04:20Z</dcterms:modified>
</cp:coreProperties>
</file>